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6" r:id="rId4"/>
    <p:sldId id="272" r:id="rId5"/>
    <p:sldId id="258" r:id="rId6"/>
    <p:sldId id="259" r:id="rId7"/>
    <p:sldId id="260" r:id="rId8"/>
    <p:sldId id="262" r:id="rId9"/>
    <p:sldId id="261" r:id="rId10"/>
    <p:sldId id="263" r:id="rId11"/>
    <p:sldId id="264" r:id="rId12"/>
    <p:sldId id="265" r:id="rId13"/>
    <p:sldId id="266" r:id="rId14"/>
    <p:sldId id="267" r:id="rId15"/>
    <p:sldId id="268"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12.01.2023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12.01.2023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0608" y="-265828"/>
            <a:ext cx="10702944" cy="71352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642918"/>
            <a:ext cx="8229600" cy="4525963"/>
          </a:xfrm>
        </p:spPr>
        <p:txBody>
          <a:bodyPr>
            <a:normAutofit fontScale="92500" lnSpcReduction="20000"/>
          </a:bodyPr>
          <a:lstStyle/>
          <a:p>
            <a:pPr algn="ctr">
              <a:buNone/>
            </a:pPr>
            <a:endParaRPr lang="ru-RU" b="1" dirty="0" smtClean="0"/>
          </a:p>
          <a:p>
            <a:pPr algn="ctr">
              <a:buNone/>
            </a:pPr>
            <a:endParaRPr lang="ru-RU" b="1" dirty="0" smtClean="0"/>
          </a:p>
          <a:p>
            <a:pPr algn="ctr">
              <a:buNone/>
            </a:pPr>
            <a:r>
              <a:rPr lang="ru-RU" b="1" dirty="0" smtClean="0">
                <a:solidFill>
                  <a:schemeClr val="bg2"/>
                </a:solidFill>
              </a:rPr>
              <a:t>«Опасные и полезные бактерии»</a:t>
            </a:r>
            <a:endParaRPr lang="ru-RU" dirty="0" smtClean="0">
              <a:solidFill>
                <a:schemeClr val="bg2"/>
              </a:solidFill>
            </a:endParaRPr>
          </a:p>
          <a:p>
            <a:pPr algn="ctr">
              <a:buNone/>
            </a:pPr>
            <a:r>
              <a:rPr lang="ru-RU" dirty="0" smtClean="0">
                <a:solidFill>
                  <a:schemeClr val="bg2"/>
                </a:solidFill>
              </a:rPr>
              <a:t>проект</a:t>
            </a:r>
          </a:p>
          <a:p>
            <a:pPr algn="r">
              <a:buNone/>
            </a:pPr>
            <a:endParaRPr lang="ru-RU" sz="1800" dirty="0" smtClean="0">
              <a:solidFill>
                <a:schemeClr val="bg2"/>
              </a:solidFill>
              <a:latin typeface="Times New Roman" pitchFamily="18" charset="0"/>
              <a:cs typeface="Times New Roman" pitchFamily="18" charset="0"/>
            </a:endParaRPr>
          </a:p>
          <a:p>
            <a:pPr algn="r">
              <a:buNone/>
            </a:pPr>
            <a:endParaRPr lang="ru-RU" sz="1800" dirty="0" smtClean="0">
              <a:solidFill>
                <a:schemeClr val="bg2"/>
              </a:solidFill>
              <a:latin typeface="Times New Roman" pitchFamily="18" charset="0"/>
              <a:cs typeface="Times New Roman" pitchFamily="18" charset="0"/>
            </a:endParaRPr>
          </a:p>
          <a:p>
            <a:pPr algn="r">
              <a:buNone/>
            </a:pPr>
            <a:endParaRPr lang="ru-RU" sz="1800" dirty="0" smtClean="0">
              <a:solidFill>
                <a:schemeClr val="bg2"/>
              </a:solidFill>
              <a:latin typeface="Times New Roman" pitchFamily="18" charset="0"/>
              <a:cs typeface="Times New Roman" pitchFamily="18" charset="0"/>
            </a:endParaRPr>
          </a:p>
          <a:p>
            <a:pPr algn="r">
              <a:buNone/>
            </a:pPr>
            <a:endParaRPr lang="ru-RU" sz="1800" dirty="0" smtClean="0">
              <a:solidFill>
                <a:schemeClr val="bg2"/>
              </a:solidFill>
              <a:latin typeface="Times New Roman" pitchFamily="18" charset="0"/>
              <a:cs typeface="Times New Roman" pitchFamily="18" charset="0"/>
            </a:endParaRPr>
          </a:p>
          <a:p>
            <a:pPr algn="r">
              <a:buNone/>
            </a:pPr>
            <a:endParaRPr lang="ru-RU" sz="1800" dirty="0" smtClean="0">
              <a:solidFill>
                <a:schemeClr val="bg2"/>
              </a:solidFill>
              <a:latin typeface="Times New Roman" pitchFamily="18" charset="0"/>
              <a:cs typeface="Times New Roman" pitchFamily="18" charset="0"/>
            </a:endParaRPr>
          </a:p>
          <a:p>
            <a:pPr algn="r">
              <a:buNone/>
            </a:pPr>
            <a:r>
              <a:rPr lang="ru-RU" sz="1800" dirty="0" smtClean="0">
                <a:solidFill>
                  <a:schemeClr val="bg2"/>
                </a:solidFill>
                <a:latin typeface="Times New Roman" pitchFamily="18" charset="0"/>
                <a:cs typeface="Times New Roman" pitchFamily="18" charset="0"/>
              </a:rPr>
              <a:t>Выполнил: Зеньков </a:t>
            </a:r>
            <a:r>
              <a:rPr lang="ru-RU" sz="1800" dirty="0" smtClean="0">
                <a:solidFill>
                  <a:schemeClr val="bg2"/>
                </a:solidFill>
                <a:latin typeface="Times New Roman" pitchFamily="18" charset="0"/>
                <a:cs typeface="Times New Roman" pitchFamily="18" charset="0"/>
              </a:rPr>
              <a:t>Данила Романович</a:t>
            </a:r>
            <a:endParaRPr lang="ru-RU" sz="1800" dirty="0" smtClean="0">
              <a:solidFill>
                <a:schemeClr val="bg2"/>
              </a:solidFill>
              <a:latin typeface="Times New Roman" pitchFamily="18" charset="0"/>
              <a:cs typeface="Times New Roman" pitchFamily="18" charset="0"/>
            </a:endParaRPr>
          </a:p>
          <a:p>
            <a:pPr algn="r">
              <a:buNone/>
            </a:pPr>
            <a:r>
              <a:rPr lang="ru-RU" sz="1800" dirty="0" smtClean="0">
                <a:solidFill>
                  <a:schemeClr val="bg2"/>
                </a:solidFill>
                <a:latin typeface="Times New Roman" pitchFamily="18" charset="0"/>
                <a:cs typeface="Times New Roman" pitchFamily="18" charset="0"/>
              </a:rPr>
              <a:t>ученик </a:t>
            </a:r>
            <a:r>
              <a:rPr lang="ru-RU" sz="1800" dirty="0" smtClean="0">
                <a:solidFill>
                  <a:schemeClr val="bg2"/>
                </a:solidFill>
                <a:latin typeface="Times New Roman" pitchFamily="18" charset="0"/>
                <a:cs typeface="Times New Roman" pitchFamily="18" charset="0"/>
              </a:rPr>
              <a:t>11 </a:t>
            </a:r>
            <a:r>
              <a:rPr lang="ru-RU" sz="1800" dirty="0" smtClean="0">
                <a:solidFill>
                  <a:schemeClr val="bg2"/>
                </a:solidFill>
                <a:latin typeface="Times New Roman" pitchFamily="18" charset="0"/>
                <a:cs typeface="Times New Roman" pitchFamily="18" charset="0"/>
              </a:rPr>
              <a:t>«А» класса</a:t>
            </a:r>
          </a:p>
          <a:p>
            <a:pPr algn="r">
              <a:buNone/>
            </a:pPr>
            <a:r>
              <a:rPr lang="ru-RU" sz="1800" dirty="0" smtClean="0">
                <a:solidFill>
                  <a:schemeClr val="bg2"/>
                </a:solidFill>
                <a:latin typeface="Times New Roman" pitchFamily="18" charset="0"/>
                <a:cs typeface="Times New Roman" pitchFamily="18" charset="0"/>
              </a:rPr>
              <a:t>Руководитель: Граф </a:t>
            </a:r>
            <a:r>
              <a:rPr lang="ru-RU" sz="1800" dirty="0" smtClean="0">
                <a:solidFill>
                  <a:schemeClr val="bg2"/>
                </a:solidFill>
                <a:latin typeface="Times New Roman" pitchFamily="18" charset="0"/>
                <a:cs typeface="Times New Roman" pitchFamily="18" charset="0"/>
              </a:rPr>
              <a:t>Марина Геннадьевна</a:t>
            </a:r>
            <a:r>
              <a:rPr lang="ru-RU" sz="1800" dirty="0" smtClean="0">
                <a:solidFill>
                  <a:schemeClr val="bg2"/>
                </a:solidFill>
                <a:latin typeface="Times New Roman" pitchFamily="18" charset="0"/>
                <a:cs typeface="Times New Roman" pitchFamily="18" charset="0"/>
              </a:rPr>
              <a:t>,</a:t>
            </a:r>
            <a:endParaRPr lang="ru-RU" sz="1800" dirty="0" smtClean="0">
              <a:solidFill>
                <a:schemeClr val="bg2"/>
              </a:solidFill>
              <a:latin typeface="Times New Roman" pitchFamily="18" charset="0"/>
              <a:cs typeface="Times New Roman" pitchFamily="18" charset="0"/>
            </a:endParaRPr>
          </a:p>
          <a:p>
            <a:pPr algn="r">
              <a:buNone/>
            </a:pPr>
            <a:r>
              <a:rPr lang="ru-RU" sz="1800" dirty="0" smtClean="0">
                <a:solidFill>
                  <a:schemeClr val="bg2"/>
                </a:solidFill>
                <a:latin typeface="Times New Roman" pitchFamily="18" charset="0"/>
                <a:cs typeface="Times New Roman" pitchFamily="18" charset="0"/>
              </a:rPr>
              <a:t>учитель биологии</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980728"/>
          </a:xfrm>
        </p:spPr>
        <p:txBody>
          <a:bodyPr/>
          <a:lstStyle/>
          <a:p>
            <a:r>
              <a:rPr lang="ru-RU" dirty="0" smtClean="0">
                <a:solidFill>
                  <a:schemeClr val="bg2"/>
                </a:solidFill>
                <a:latin typeface="Times New Roman" pitchFamily="18" charset="0"/>
                <a:cs typeface="Times New Roman" pitchFamily="18" charset="0"/>
              </a:rPr>
              <a:t>Палочка </a:t>
            </a:r>
            <a:r>
              <a:rPr lang="ru-RU" dirty="0" err="1" smtClean="0">
                <a:solidFill>
                  <a:schemeClr val="bg2"/>
                </a:solidFill>
                <a:latin typeface="Times New Roman" pitchFamily="18" charset="0"/>
                <a:cs typeface="Times New Roman" pitchFamily="18" charset="0"/>
              </a:rPr>
              <a:t>коха</a:t>
            </a:r>
            <a:endParaRPr lang="ru-RU" dirty="0">
              <a:solidFill>
                <a:schemeClr val="bg2"/>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4282" y="1000108"/>
            <a:ext cx="4572032" cy="4638692"/>
          </a:xfrm>
        </p:spPr>
        <p:txBody>
          <a:bodyPr>
            <a:normAutofit fontScale="62500" lnSpcReduction="20000"/>
          </a:bodyPr>
          <a:lstStyle/>
          <a:p>
            <a:pPr algn="just"/>
            <a:r>
              <a:rPr lang="ru-RU" sz="2600" dirty="0">
                <a:solidFill>
                  <a:schemeClr val="bg2"/>
                </a:solidFill>
                <a:latin typeface="Times New Roman" pitchFamily="18" charset="0"/>
                <a:cs typeface="Times New Roman" pitchFamily="18" charset="0"/>
              </a:rPr>
              <a:t>Палочка Коха является самой опасной бактерией в мире на сегодняшний день. Среда обитания бактерии – позвоночник любого млекопитающего. При ослаблении иммунной системы очень быстро поражает легкие, печень, почки, кости, лимфоузлы. Микобактерия отличается высокой живучестью и может существовать в водной среде и почве до 6 месяцев, на оболочках продуктов питания – до года, в человеческом организме – всю жизнь.</a:t>
            </a:r>
          </a:p>
          <a:p>
            <a:pPr algn="just"/>
            <a:r>
              <a:rPr lang="ru-RU" sz="2600" dirty="0">
                <a:solidFill>
                  <a:schemeClr val="bg2"/>
                </a:solidFill>
                <a:latin typeface="Times New Roman" pitchFamily="18" charset="0"/>
                <a:cs typeface="Times New Roman" pitchFamily="18" charset="0"/>
              </a:rPr>
              <a:t>Четвертая часть мирового населения заражена латентным (скрытым) туберкулезом и, возможно, даже не подозревает об этом. Но серьезное поражение иммунитета может дать толчок развитию болезни. Только в России ежегодная смертность от заболевания составляет порядка 20 тыс. человек. Основной причиной является легкость заражения – воздушно-капельный путь. Вовремя выявить и предупредить туберкулез поможет ежегодная процедура флюорографии.</a:t>
            </a:r>
          </a:p>
          <a:p>
            <a:pPr algn="l"/>
            <a:endParaRPr lang="ru-RU" dirty="0">
              <a:solidFill>
                <a:schemeClr val="bg2"/>
              </a:solidFill>
            </a:endParaRPr>
          </a:p>
        </p:txBody>
      </p:sp>
      <p:pic>
        <p:nvPicPr>
          <p:cNvPr id="7170" name="Picture 2" descr="C:\Users\Зеньковы\Desktop\opasnejshie-bakteri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256" y="4077072"/>
            <a:ext cx="3842345" cy="25615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Зеньковы\Desktop\large-preview-1347043198_tuberculosis-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743" y="980728"/>
            <a:ext cx="3677369" cy="249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07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412775"/>
          </a:xfrm>
        </p:spPr>
        <p:txBody>
          <a:bodyPr>
            <a:normAutofit fontScale="90000"/>
          </a:bodyPr>
          <a:lstStyle/>
          <a:p>
            <a:r>
              <a:rPr lang="ru-RU" dirty="0">
                <a:solidFill>
                  <a:schemeClr val="bg2"/>
                </a:solidFill>
                <a:latin typeface="Times New Roman" pitchFamily="18" charset="0"/>
                <a:cs typeface="Times New Roman" pitchFamily="18" charset="0"/>
              </a:rPr>
              <a:t>Золотистый стафилококк</a:t>
            </a:r>
            <a:r>
              <a:rPr lang="ru-RU" b="1" dirty="0"/>
              <a:t/>
            </a:r>
            <a:br>
              <a:rPr lang="ru-RU" b="1" dirty="0"/>
            </a:br>
            <a:endParaRPr lang="ru-RU" dirty="0"/>
          </a:p>
        </p:txBody>
      </p:sp>
      <p:sp>
        <p:nvSpPr>
          <p:cNvPr id="3" name="Подзаголовок 2"/>
          <p:cNvSpPr>
            <a:spLocks noGrp="1"/>
          </p:cNvSpPr>
          <p:nvPr>
            <p:ph type="subTitle" idx="1"/>
          </p:nvPr>
        </p:nvSpPr>
        <p:spPr>
          <a:xfrm>
            <a:off x="214282" y="836712"/>
            <a:ext cx="4000528" cy="4968552"/>
          </a:xfrm>
        </p:spPr>
        <p:txBody>
          <a:bodyPr>
            <a:normAutofit fontScale="47500" lnSpcReduction="20000"/>
          </a:bodyPr>
          <a:lstStyle/>
          <a:p>
            <a:pPr algn="just"/>
            <a:r>
              <a:rPr lang="ru-RU" sz="2900" dirty="0">
                <a:solidFill>
                  <a:schemeClr val="bg2"/>
                </a:solidFill>
                <a:latin typeface="Times New Roman" pitchFamily="18" charset="0"/>
                <a:cs typeface="Times New Roman" pitchFamily="18" charset="0"/>
              </a:rPr>
              <a:t>Бактерия кокки имеет шаровидную форму ярко-желтого цвета, в соединениях напоминающую гроздь винограда. Микробы весьма устойчивы к медикаментозному лечению мощнейшими антибиотиками и антисептиками, легко выживают при отсутствии водной среды и высоких температурах. Кроме того их нельзя убить уксусом, перекисью водорода и даже спиртом. Однако при поражениях кожного покрова они легко уничтожаются зеленкой.</a:t>
            </a:r>
          </a:p>
          <a:p>
            <a:pPr algn="just"/>
            <a:r>
              <a:rPr lang="ru-RU" sz="2900" dirty="0">
                <a:solidFill>
                  <a:schemeClr val="bg2"/>
                </a:solidFill>
                <a:latin typeface="Times New Roman" pitchFamily="18" charset="0"/>
                <a:cs typeface="Times New Roman" pitchFamily="18" charset="0"/>
              </a:rPr>
              <a:t>Заражение стафилококком провоцируют формирование различных тяжелых болезней, которые представляют особую опасность в детском и преклонном возрасте. Колонии золотистой кокки поражают верхние отделы дыхательной системы, каналы мочеполовой системы, открытые раны и могут быть обнаружены у каждого третьего. Главную угрозу представляет быстрая выработка микробами иммунитета к антибиотикам. Как ни странно, но особенно устойчивые кокки обитают в учреждениях медицины.</a:t>
            </a:r>
          </a:p>
          <a:p>
            <a:pPr algn="l"/>
            <a:r>
              <a:rPr lang="ru-RU" dirty="0">
                <a:solidFill>
                  <a:schemeClr val="bg2"/>
                </a:solidFill>
              </a:rPr>
              <a:t/>
            </a:r>
            <a:br>
              <a:rPr lang="ru-RU" dirty="0">
                <a:solidFill>
                  <a:schemeClr val="bg2"/>
                </a:solidFill>
              </a:rPr>
            </a:br>
            <a:endParaRPr lang="ru-RU" dirty="0">
              <a:solidFill>
                <a:schemeClr val="bg2"/>
              </a:solidFill>
            </a:endParaRPr>
          </a:p>
        </p:txBody>
      </p:sp>
      <p:pic>
        <p:nvPicPr>
          <p:cNvPr id="8194" name="Picture 2" descr="C:\Users\Зеньковы\Desktop\stafilokk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557" y="764704"/>
            <a:ext cx="2894223" cy="2620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Зеньковы\Downloads\zolotistyy-stafilokok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221088"/>
            <a:ext cx="3084574"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201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484784"/>
          </a:xfrm>
        </p:spPr>
        <p:txBody>
          <a:bodyPr/>
          <a:lstStyle/>
          <a:p>
            <a:r>
              <a:rPr lang="ru-RU" dirty="0">
                <a:solidFill>
                  <a:schemeClr val="bg2"/>
                </a:solidFill>
                <a:latin typeface="Times New Roman" pitchFamily="18" charset="0"/>
                <a:cs typeface="Times New Roman" pitchFamily="18" charset="0"/>
              </a:rPr>
              <a:t>Бледная трепонема</a:t>
            </a:r>
            <a:r>
              <a:rPr lang="ru-RU" b="1" dirty="0">
                <a:solidFill>
                  <a:schemeClr val="bg2"/>
                </a:solidFill>
              </a:rPr>
              <a:t/>
            </a:r>
            <a:br>
              <a:rPr lang="ru-RU" b="1" dirty="0">
                <a:solidFill>
                  <a:schemeClr val="bg2"/>
                </a:solidFill>
              </a:rPr>
            </a:br>
            <a:endParaRPr lang="ru-RU" dirty="0">
              <a:solidFill>
                <a:schemeClr val="bg2"/>
              </a:solidFill>
            </a:endParaRPr>
          </a:p>
        </p:txBody>
      </p:sp>
      <p:sp>
        <p:nvSpPr>
          <p:cNvPr id="3" name="Подзаголовок 2"/>
          <p:cNvSpPr>
            <a:spLocks noGrp="1"/>
          </p:cNvSpPr>
          <p:nvPr>
            <p:ph type="subTitle" idx="1"/>
          </p:nvPr>
        </p:nvSpPr>
        <p:spPr>
          <a:xfrm>
            <a:off x="285720" y="1071546"/>
            <a:ext cx="4214842" cy="4229662"/>
          </a:xfrm>
        </p:spPr>
        <p:txBody>
          <a:bodyPr>
            <a:normAutofit/>
          </a:bodyPr>
          <a:lstStyle/>
          <a:p>
            <a:pPr algn="just"/>
            <a:r>
              <a:rPr lang="ru-RU" sz="1400" dirty="0">
                <a:solidFill>
                  <a:schemeClr val="bg2"/>
                </a:solidFill>
                <a:latin typeface="Times New Roman" pitchFamily="18" charset="0"/>
                <a:cs typeface="Times New Roman" pitchFamily="18" charset="0"/>
              </a:rPr>
              <a:t>Микроорганизмы бледной спирохеты являются возбудителями тяжелого венерического заболевания – сифилиса. Их отличие от других одноклеточных заключается в необычном строении. Бактерия закручена в спираль и при движении сокращается и изгибается подобно змее. Трепонема не нуждается в кислороде и прекрасно чувствует себя в человеческом организме.</a:t>
            </a:r>
          </a:p>
          <a:p>
            <a:pPr algn="just"/>
            <a:r>
              <a:rPr lang="ru-RU" sz="1400" dirty="0">
                <a:solidFill>
                  <a:schemeClr val="bg2"/>
                </a:solidFill>
                <a:latin typeface="Times New Roman" pitchFamily="18" charset="0"/>
                <a:cs typeface="Times New Roman" pitchFamily="18" charset="0"/>
              </a:rPr>
              <a:t>Основной путь бактериального заражения – половой контакт. Однако передача инфекции может произойти и в бытовых условиях (через средства личной гигиены), при процедуре переливания крови, а также внутриутробно, от зараженной матери плоду. В наше время заболевание легко излечимо на I и II стадии, но III этап чреват серьезными последствиями с необратимыми изменениями во всем организме.</a:t>
            </a:r>
          </a:p>
          <a:p>
            <a:pPr algn="just"/>
            <a:endParaRPr lang="ru-RU" sz="1400" dirty="0">
              <a:solidFill>
                <a:schemeClr val="bg2"/>
              </a:solidFill>
            </a:endParaRPr>
          </a:p>
        </p:txBody>
      </p:sp>
      <p:pic>
        <p:nvPicPr>
          <p:cNvPr id="9218" name="Picture 2" descr="C:\Users\Зеньковы\Desktop\siphil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76" y="857232"/>
            <a:ext cx="4082281" cy="2304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46" name="Picture 2" descr="C:\Users\Зеньковы\Downloads\AdobeStock_88443909.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692" y="4797150"/>
            <a:ext cx="2808312" cy="19658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47" name="Picture 3" descr="C:\Users\Зеньковы\Downloads\26132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350467"/>
            <a:ext cx="4139952" cy="28933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895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340767"/>
          </a:xfrm>
        </p:spPr>
        <p:txBody>
          <a:bodyPr>
            <a:normAutofit fontScale="90000"/>
          </a:bodyPr>
          <a:lstStyle/>
          <a:p>
            <a:r>
              <a:rPr lang="ru-RU" dirty="0">
                <a:solidFill>
                  <a:schemeClr val="bg2"/>
                </a:solidFill>
                <a:latin typeface="Times New Roman" pitchFamily="18" charset="0"/>
                <a:cs typeface="Times New Roman" pitchFamily="18" charset="0"/>
              </a:rPr>
              <a:t>Бацилла Антракса</a:t>
            </a:r>
            <a:r>
              <a:rPr lang="ru-RU" b="1" dirty="0">
                <a:solidFill>
                  <a:schemeClr val="bg2"/>
                </a:solidFill>
              </a:rPr>
              <a:t/>
            </a:r>
            <a:br>
              <a:rPr lang="ru-RU" b="1" dirty="0">
                <a:solidFill>
                  <a:schemeClr val="bg2"/>
                </a:solidFill>
              </a:rPr>
            </a:br>
            <a:endParaRPr lang="ru-RU" dirty="0">
              <a:solidFill>
                <a:schemeClr val="bg2"/>
              </a:solidFill>
            </a:endParaRPr>
          </a:p>
        </p:txBody>
      </p:sp>
      <p:sp>
        <p:nvSpPr>
          <p:cNvPr id="3" name="Подзаголовок 2"/>
          <p:cNvSpPr>
            <a:spLocks noGrp="1"/>
          </p:cNvSpPr>
          <p:nvPr>
            <p:ph type="subTitle" idx="1"/>
          </p:nvPr>
        </p:nvSpPr>
        <p:spPr>
          <a:xfrm>
            <a:off x="285720" y="692696"/>
            <a:ext cx="4429156" cy="4104456"/>
          </a:xfrm>
        </p:spPr>
        <p:txBody>
          <a:bodyPr>
            <a:normAutofit fontScale="47500" lnSpcReduction="20000"/>
          </a:bodyPr>
          <a:lstStyle/>
          <a:p>
            <a:pPr algn="just"/>
            <a:r>
              <a:rPr lang="ru-RU" dirty="0">
                <a:solidFill>
                  <a:schemeClr val="bg2"/>
                </a:solidFill>
                <a:latin typeface="Times New Roman" pitchFamily="18" charset="0"/>
                <a:cs typeface="Times New Roman" pitchFamily="18" charset="0"/>
              </a:rPr>
              <a:t>Этот опасный агент вызывает тяжелейшие поражения организма, как правило, вызывающие летальный исход. Бацилла представляет палочковидную неподвижную клетку способную образовывать споры, которые весьма устойчивы к влиянию окружающей среды и сохраняют активность многие годы. Основным источником заражения человека является инфицированный домашний скот.</a:t>
            </a:r>
          </a:p>
          <a:p>
            <a:pPr algn="just"/>
            <a:r>
              <a:rPr lang="ru-RU" dirty="0">
                <a:solidFill>
                  <a:schemeClr val="bg2"/>
                </a:solidFill>
                <a:latin typeface="Times New Roman" pitchFamily="18" charset="0"/>
                <a:cs typeface="Times New Roman" pitchFamily="18" charset="0"/>
              </a:rPr>
              <a:t>Проникновение бактерий сибирской язвы в организм животного происходит через корма, содержащие споры, испражнения мелких и крупных травоядных, а также через укусы насекомых – слепней, мух, оводов. Симптоматика болезни проявляется практически мгновенно. Животное начинает лихорадить, появляются судороги, нарушения деятельности мозга, кишечника, сердечного ритма. После мучительных страданий в течение 5-6 дней скот гибнет.</a:t>
            </a:r>
          </a:p>
          <a:p>
            <a:pPr algn="l"/>
            <a:r>
              <a:rPr lang="ru-RU" dirty="0">
                <a:solidFill>
                  <a:schemeClr val="bg2"/>
                </a:solidFill>
              </a:rPr>
              <a:t/>
            </a:r>
            <a:br>
              <a:rPr lang="ru-RU" dirty="0">
                <a:solidFill>
                  <a:schemeClr val="bg2"/>
                </a:solidFill>
              </a:rPr>
            </a:br>
            <a:endParaRPr lang="ru-RU" dirty="0">
              <a:solidFill>
                <a:schemeClr val="bg2"/>
              </a:solidFill>
            </a:endParaRPr>
          </a:p>
        </p:txBody>
      </p:sp>
      <p:pic>
        <p:nvPicPr>
          <p:cNvPr id="10242" name="Picture 2" descr="C:\Users\Зеньковы\Desktop\1200px-Bacillus_anthracis_Gr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4" y="1071546"/>
            <a:ext cx="3816424" cy="2559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0" name="Picture 2" descr="C:\Users\Зеньковы\Downloads\1-anthrax-bacteria-karsten-schnei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389437"/>
            <a:ext cx="3024336" cy="2127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1" name="Picture 3" descr="C:\Users\Зеньковы\Downloads\anthrax-bacteria-karsten-schnei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600" y="3933056"/>
            <a:ext cx="3951504" cy="2757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13199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980727"/>
          </a:xfrm>
        </p:spPr>
        <p:txBody>
          <a:bodyPr/>
          <a:lstStyle/>
          <a:p>
            <a:r>
              <a:rPr lang="ru-RU" dirty="0" smtClean="0">
                <a:solidFill>
                  <a:schemeClr val="bg2"/>
                </a:solidFill>
              </a:rPr>
              <a:t>Столбнячная палочка</a:t>
            </a:r>
            <a:endParaRPr lang="ru-RU" dirty="0">
              <a:solidFill>
                <a:schemeClr val="bg2"/>
              </a:solidFill>
            </a:endParaRPr>
          </a:p>
        </p:txBody>
      </p:sp>
      <p:sp>
        <p:nvSpPr>
          <p:cNvPr id="3" name="Подзаголовок 2"/>
          <p:cNvSpPr>
            <a:spLocks noGrp="1"/>
          </p:cNvSpPr>
          <p:nvPr>
            <p:ph type="subTitle" idx="1"/>
          </p:nvPr>
        </p:nvSpPr>
        <p:spPr>
          <a:xfrm>
            <a:off x="214282" y="908720"/>
            <a:ext cx="4500594" cy="5256584"/>
          </a:xfrm>
        </p:spPr>
        <p:txBody>
          <a:bodyPr>
            <a:normAutofit fontScale="47500" lnSpcReduction="20000"/>
          </a:bodyPr>
          <a:lstStyle/>
          <a:p>
            <a:pPr algn="just"/>
            <a:r>
              <a:rPr lang="ru-RU" dirty="0">
                <a:solidFill>
                  <a:schemeClr val="bg2"/>
                </a:solidFill>
                <a:latin typeface="Times New Roman" pitchFamily="18" charset="0"/>
                <a:cs typeface="Times New Roman" pitchFamily="18" charset="0"/>
              </a:rPr>
              <a:t>Этот микроб является возбудителем тяжелой и смертельно опасной болезни – столбняка. При этом по медицинской классификации бактерия причисляется к условно-патогенным микроорганизмам. Чаще ее можно обнаружить у диких и сельскохозяйственных животных. Через фекалии споры микробов попадают в почву и водоемы, где существуют годами.</a:t>
            </a:r>
          </a:p>
          <a:p>
            <a:pPr algn="just"/>
            <a:r>
              <a:rPr lang="ru-RU" dirty="0">
                <a:solidFill>
                  <a:schemeClr val="bg2"/>
                </a:solidFill>
                <a:latin typeface="Times New Roman" pitchFamily="18" charset="0"/>
                <a:cs typeface="Times New Roman" pitchFamily="18" charset="0"/>
              </a:rPr>
              <a:t>Колонии спор столбнячной палочки чрезвычайно устойчивы и выживают в крайне неблагоприятных условиях. Даже кипячение убивает их только через 2-3 часа. Сама бактерия не слишком опасна для человеческого организма. Но при заражении и благоприятных условиях она вырабатывает ряд крайне опасных токсинов, вызывающих повреждение нервной системы и клеток крови, что может привести к быстрому летальному исходу. Для профилактики заболевания людям делают прививку противостолбнячной вакциной.</a:t>
            </a:r>
          </a:p>
          <a:p>
            <a:r>
              <a:rPr lang="ru-RU" dirty="0">
                <a:solidFill>
                  <a:schemeClr val="bg2"/>
                </a:solidFill>
                <a:latin typeface="Times New Roman" pitchFamily="18" charset="0"/>
                <a:cs typeface="Times New Roman" pitchFamily="18" charset="0"/>
              </a:rPr>
              <a:t/>
            </a:r>
            <a:br>
              <a:rPr lang="ru-RU" dirty="0">
                <a:solidFill>
                  <a:schemeClr val="bg2"/>
                </a:solidFill>
                <a:latin typeface="Times New Roman" pitchFamily="18" charset="0"/>
                <a:cs typeface="Times New Roman" pitchFamily="18" charset="0"/>
              </a:rPr>
            </a:br>
            <a:endParaRPr lang="ru-RU" dirty="0">
              <a:solidFill>
                <a:schemeClr val="bg2"/>
              </a:solidFill>
              <a:latin typeface="Times New Roman" pitchFamily="18" charset="0"/>
              <a:cs typeface="Times New Roman" pitchFamily="18" charset="0"/>
            </a:endParaRPr>
          </a:p>
        </p:txBody>
      </p:sp>
      <p:pic>
        <p:nvPicPr>
          <p:cNvPr id="11266" name="Picture 2" descr="C:\Users\Зеньковы\Desktop\32119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28" y="928670"/>
            <a:ext cx="3994493"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4" name="Picture 2" descr="C:\Users\Зеньковы\Downloads\stolbnak-m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05064"/>
            <a:ext cx="4599144" cy="27089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608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470025"/>
          </a:xfrm>
        </p:spPr>
        <p:txBody>
          <a:bodyPr/>
          <a:lstStyle/>
          <a:p>
            <a:r>
              <a:rPr lang="ru-RU" dirty="0">
                <a:solidFill>
                  <a:schemeClr val="bg2"/>
                </a:solidFill>
                <a:latin typeface="Times New Roman" pitchFamily="18" charset="0"/>
                <a:cs typeface="Times New Roman" pitchFamily="18" charset="0"/>
              </a:rPr>
              <a:t>Холерный вибрион</a:t>
            </a:r>
            <a:r>
              <a:rPr lang="ru-RU" b="1" dirty="0">
                <a:solidFill>
                  <a:schemeClr val="bg2"/>
                </a:solidFill>
              </a:rPr>
              <a:t/>
            </a:r>
            <a:br>
              <a:rPr lang="ru-RU" b="1" dirty="0">
                <a:solidFill>
                  <a:schemeClr val="bg2"/>
                </a:solidFill>
              </a:rPr>
            </a:br>
            <a:endParaRPr lang="ru-RU" dirty="0">
              <a:solidFill>
                <a:schemeClr val="bg2"/>
              </a:solidFill>
            </a:endParaRPr>
          </a:p>
        </p:txBody>
      </p:sp>
      <p:sp>
        <p:nvSpPr>
          <p:cNvPr id="3" name="Подзаголовок 2"/>
          <p:cNvSpPr>
            <a:spLocks noGrp="1"/>
          </p:cNvSpPr>
          <p:nvPr>
            <p:ph type="subTitle" idx="1"/>
          </p:nvPr>
        </p:nvSpPr>
        <p:spPr>
          <a:xfrm>
            <a:off x="142844" y="928670"/>
            <a:ext cx="4214842" cy="5812698"/>
          </a:xfrm>
        </p:spPr>
        <p:txBody>
          <a:bodyPr>
            <a:normAutofit fontScale="47500" lnSpcReduction="20000"/>
          </a:bodyPr>
          <a:lstStyle/>
          <a:p>
            <a:pPr algn="just"/>
            <a:r>
              <a:rPr lang="ru-RU" dirty="0">
                <a:solidFill>
                  <a:schemeClr val="bg2"/>
                </a:solidFill>
                <a:latin typeface="Times New Roman" pitchFamily="18" charset="0"/>
                <a:cs typeface="Times New Roman" pitchFamily="18" charset="0"/>
              </a:rPr>
              <a:t>Этот вид опасных бактерий вызывает у людей сильнейшие поражения желудочно-кишечного тракта с приступами диареи, рвоты и интенсивным обезвоживанием организма, что чревато </a:t>
            </a:r>
            <a:r>
              <a:rPr lang="ru-RU" dirty="0" err="1">
                <a:solidFill>
                  <a:schemeClr val="bg2"/>
                </a:solidFill>
                <a:latin typeface="Times New Roman" pitchFamily="18" charset="0"/>
                <a:cs typeface="Times New Roman" pitchFamily="18" charset="0"/>
              </a:rPr>
              <a:t>гиповолемическим</a:t>
            </a:r>
            <a:r>
              <a:rPr lang="ru-RU" dirty="0">
                <a:solidFill>
                  <a:schemeClr val="bg2"/>
                </a:solidFill>
                <a:latin typeface="Times New Roman" pitchFamily="18" charset="0"/>
                <a:cs typeface="Times New Roman" pitchFamily="18" charset="0"/>
              </a:rPr>
              <a:t> шоком и летальным исходом. В окуляре микроскопа вибрион предстает в виде короткой изогнутой палочки с хвостиком, который обеспечивает ему подвижность. Он обладает хорошей выживаемостью и устойчивостью к условиям окружающей среды.</a:t>
            </a:r>
          </a:p>
          <a:p>
            <a:pPr algn="just"/>
            <a:r>
              <a:rPr lang="ru-RU" dirty="0">
                <a:solidFill>
                  <a:schemeClr val="bg2"/>
                </a:solidFill>
                <a:latin typeface="Times New Roman" pitchFamily="18" charset="0"/>
                <a:cs typeface="Times New Roman" pitchFamily="18" charset="0"/>
              </a:rPr>
              <a:t>Заражение холерным вибрионом происходит орально-фекальным способом. Существуют люди носители вибрионов, которые не имеют ни малейшей симптоматики болезни, но постоянно выделяют в окружающее пространство большое количество холерных бактерий. Через фекалии микробы проникают в почвенную и водную среду, откуда представители насекомых (чаще мухи) разносят их по предметам быта и пищевой продукции. Холера – болезнь эпидемическая, ее основные очаги возникают в странах Африканского континента, Латинской Америки и Юго-Восточной Азии.</a:t>
            </a:r>
          </a:p>
          <a:p>
            <a:pPr algn="l"/>
            <a:endParaRPr lang="ru-RU" dirty="0">
              <a:solidFill>
                <a:schemeClr val="bg2"/>
              </a:solidFill>
              <a:latin typeface="Times New Roman" pitchFamily="18" charset="0"/>
              <a:cs typeface="Times New Roman" pitchFamily="18" charset="0"/>
            </a:endParaRPr>
          </a:p>
        </p:txBody>
      </p:sp>
      <p:pic>
        <p:nvPicPr>
          <p:cNvPr id="12290" name="Picture 2" descr="C:\Users\Зеньковы\Desktop\1595223242_shutterstock_757078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928670"/>
            <a:ext cx="4248472" cy="239197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Зеньковы\Downloads\205543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356" y="3501008"/>
            <a:ext cx="3960440" cy="273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66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2"/>
                </a:solidFill>
              </a:rPr>
              <a:t>Заключение</a:t>
            </a:r>
            <a:endParaRPr lang="ru-RU" dirty="0">
              <a:solidFill>
                <a:schemeClr val="bg2"/>
              </a:solidFill>
            </a:endParaRPr>
          </a:p>
        </p:txBody>
      </p:sp>
      <p:sp>
        <p:nvSpPr>
          <p:cNvPr id="3" name="Содержимое 2"/>
          <p:cNvSpPr>
            <a:spLocks noGrp="1"/>
          </p:cNvSpPr>
          <p:nvPr>
            <p:ph idx="1"/>
          </p:nvPr>
        </p:nvSpPr>
        <p:spPr/>
        <p:txBody>
          <a:bodyPr>
            <a:normAutofit fontScale="70000" lnSpcReduction="20000"/>
          </a:bodyPr>
          <a:lstStyle/>
          <a:p>
            <a:pPr>
              <a:buNone/>
            </a:pPr>
            <a:r>
              <a:rPr lang="ru-RU" dirty="0" smtClean="0">
                <a:solidFill>
                  <a:schemeClr val="bg2"/>
                </a:solidFill>
              </a:rPr>
              <a:t>Работа над проектом позволила мне сделать следующие выводы:</a:t>
            </a:r>
          </a:p>
          <a:p>
            <a:pPr>
              <a:buNone/>
            </a:pPr>
            <a:endParaRPr lang="ru-RU" dirty="0" smtClean="0">
              <a:solidFill>
                <a:schemeClr val="bg2"/>
              </a:solidFill>
            </a:endParaRPr>
          </a:p>
          <a:p>
            <a:pPr algn="just"/>
            <a:r>
              <a:rPr lang="ru-RU" dirty="0" smtClean="0">
                <a:solidFill>
                  <a:schemeClr val="bg2"/>
                </a:solidFill>
              </a:rPr>
              <a:t>Мир бактерий очень разнообразен.</a:t>
            </a:r>
          </a:p>
          <a:p>
            <a:pPr algn="just"/>
            <a:r>
              <a:rPr lang="ru-RU" dirty="0" smtClean="0">
                <a:solidFill>
                  <a:schemeClr val="bg2"/>
                </a:solidFill>
              </a:rPr>
              <a:t> Существует огромное количество микроорганизмов, которые не только вредят живым организмам, но и приносят колоссальную пользу. </a:t>
            </a:r>
          </a:p>
          <a:p>
            <a:pPr algn="just"/>
            <a:r>
              <a:rPr lang="ru-RU" dirty="0" smtClean="0">
                <a:solidFill>
                  <a:schemeClr val="bg2"/>
                </a:solidFill>
              </a:rPr>
              <a:t>Микроорганизмы – неотъемлемая часть нашей жизни. Роль бактерий для человека неоценима. Их также используют в промышленности, сельском хозяйстве, в народной медицине.</a:t>
            </a:r>
          </a:p>
          <a:p>
            <a:pPr algn="just"/>
            <a:r>
              <a:rPr lang="ru-RU" dirty="0" smtClean="0">
                <a:solidFill>
                  <a:schemeClr val="bg2"/>
                </a:solidFill>
              </a:rPr>
              <a:t> Многие виды жизненно необходимы – они обеспечивают правильное пищеварение и даже помогают иммунитету защищаться от других микроорганизмов.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857232"/>
            <a:ext cx="8229600" cy="4525963"/>
          </a:xfrm>
        </p:spPr>
        <p:txBody>
          <a:bodyPr>
            <a:normAutofit fontScale="77500" lnSpcReduction="20000"/>
          </a:bodyPr>
          <a:lstStyle/>
          <a:p>
            <a:pPr>
              <a:buNone/>
            </a:pPr>
            <a:r>
              <a:rPr lang="ru-RU" b="1" dirty="0" smtClean="0">
                <a:solidFill>
                  <a:schemeClr val="bg2"/>
                </a:solidFill>
              </a:rPr>
              <a:t>    Цель:</a:t>
            </a:r>
          </a:p>
          <a:p>
            <a:pPr>
              <a:buNone/>
            </a:pPr>
            <a:r>
              <a:rPr lang="ru-RU" b="1" dirty="0" smtClean="0">
                <a:solidFill>
                  <a:schemeClr val="bg2"/>
                </a:solidFill>
              </a:rPr>
              <a:t>    </a:t>
            </a:r>
            <a:r>
              <a:rPr lang="ru-RU" dirty="0" smtClean="0">
                <a:solidFill>
                  <a:schemeClr val="bg2"/>
                </a:solidFill>
              </a:rPr>
              <a:t>расширить знания о бактериях с помощью иллюстрированного атласа «Опасные и полезные бактерии».</a:t>
            </a:r>
          </a:p>
          <a:p>
            <a:pPr>
              <a:buNone/>
            </a:pPr>
            <a:r>
              <a:rPr lang="ru-RU" b="1" dirty="0" smtClean="0">
                <a:solidFill>
                  <a:schemeClr val="bg2"/>
                </a:solidFill>
              </a:rPr>
              <a:t>    Задачи</a:t>
            </a:r>
            <a:r>
              <a:rPr lang="en-US" b="1" dirty="0" smtClean="0">
                <a:solidFill>
                  <a:schemeClr val="bg2"/>
                </a:solidFill>
              </a:rPr>
              <a:t>:</a:t>
            </a:r>
            <a:endParaRPr lang="ru-RU" dirty="0" smtClean="0">
              <a:solidFill>
                <a:schemeClr val="bg2"/>
              </a:solidFill>
            </a:endParaRPr>
          </a:p>
          <a:p>
            <a:pPr lvl="0"/>
            <a:r>
              <a:rPr lang="ru-RU" dirty="0" smtClean="0">
                <a:solidFill>
                  <a:schemeClr val="bg2"/>
                </a:solidFill>
              </a:rPr>
              <a:t>изучить литературу по выбранной теме</a:t>
            </a:r>
          </a:p>
          <a:p>
            <a:pPr lvl="0"/>
            <a:r>
              <a:rPr lang="ru-RU" dirty="0" smtClean="0">
                <a:solidFill>
                  <a:schemeClr val="bg2"/>
                </a:solidFill>
              </a:rPr>
              <a:t>познакомиться с классификацией и разнообразием бактерий</a:t>
            </a:r>
          </a:p>
          <a:p>
            <a:pPr lvl="0"/>
            <a:r>
              <a:rPr lang="ru-RU" dirty="0" smtClean="0">
                <a:solidFill>
                  <a:schemeClr val="bg2"/>
                </a:solidFill>
              </a:rPr>
              <a:t>выяснить, какие бывают опасные и полезные бактерии</a:t>
            </a:r>
          </a:p>
          <a:p>
            <a:pPr lvl="0"/>
            <a:r>
              <a:rPr lang="ru-RU" dirty="0" smtClean="0">
                <a:solidFill>
                  <a:schemeClr val="bg2"/>
                </a:solidFill>
              </a:rPr>
              <a:t>найти фотографии к электронному атласу и описать бактерии</a:t>
            </a:r>
          </a:p>
          <a:p>
            <a:pPr lvl="0"/>
            <a:r>
              <a:rPr lang="ru-RU" dirty="0" smtClean="0">
                <a:solidFill>
                  <a:schemeClr val="bg2"/>
                </a:solidFill>
              </a:rPr>
              <a:t>оформить электронный атлас </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428604"/>
            <a:ext cx="7772400" cy="908720"/>
          </a:xfrm>
        </p:spPr>
        <p:txBody>
          <a:bodyPr/>
          <a:lstStyle/>
          <a:p>
            <a:r>
              <a:rPr lang="ru-RU" dirty="0" smtClean="0">
                <a:solidFill>
                  <a:schemeClr val="bg2"/>
                </a:solidFill>
                <a:latin typeface="Times New Roman" pitchFamily="18" charset="0"/>
                <a:cs typeface="Times New Roman" pitchFamily="18" charset="0"/>
              </a:rPr>
              <a:t>Полезные бактерии </a:t>
            </a:r>
            <a:endParaRPr lang="ru-RU" dirty="0">
              <a:solidFill>
                <a:schemeClr val="bg2"/>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71472" y="1643050"/>
            <a:ext cx="8072494" cy="4929222"/>
          </a:xfrm>
        </p:spPr>
        <p:txBody>
          <a:bodyPr>
            <a:noAutofit/>
          </a:bodyPr>
          <a:lstStyle/>
          <a:p>
            <a:pPr algn="just"/>
            <a:r>
              <a:rPr lang="ru-RU" sz="2000" dirty="0">
                <a:solidFill>
                  <a:schemeClr val="bg2"/>
                </a:solidFill>
                <a:latin typeface="Times New Roman" pitchFamily="18" charset="0"/>
                <a:cs typeface="Times New Roman" pitchFamily="18" charset="0"/>
              </a:rPr>
              <a:t>Совокупность бактерий, населяющих человеческий организм, имеет общее название – </a:t>
            </a:r>
            <a:r>
              <a:rPr lang="ru-RU" sz="2000" dirty="0" err="1">
                <a:solidFill>
                  <a:schemeClr val="bg2"/>
                </a:solidFill>
                <a:latin typeface="Times New Roman" pitchFamily="18" charset="0"/>
                <a:cs typeface="Times New Roman" pitchFamily="18" charset="0"/>
              </a:rPr>
              <a:t>микробиота</a:t>
            </a:r>
            <a:r>
              <a:rPr lang="ru-RU" sz="2000" dirty="0">
                <a:solidFill>
                  <a:schemeClr val="bg2"/>
                </a:solidFill>
                <a:latin typeface="Times New Roman" pitchFamily="18" charset="0"/>
                <a:cs typeface="Times New Roman" pitchFamily="18" charset="0"/>
              </a:rPr>
              <a:t>. В нормальной, здоровой микрофлоре человека насчитывается несколько миллионов бактерий. Каждая из них играет важную роль для нормального функционирования человеческого тела. При отсутствии какого-либо вида полезных бактерий человек начинает заболевать, нарушается работа ЖКТ, дыхательных путей. Полезные бактерии для человека концентрируются на коже, в кишечнике, на слизистых оболочках тела. </a:t>
            </a:r>
            <a:endParaRPr lang="ru-RU" sz="2000" dirty="0" smtClean="0">
              <a:solidFill>
                <a:schemeClr val="bg2"/>
              </a:solidFill>
              <a:latin typeface="Times New Roman" pitchFamily="18" charset="0"/>
              <a:cs typeface="Times New Roman" pitchFamily="18" charset="0"/>
            </a:endParaRPr>
          </a:p>
          <a:p>
            <a:pPr algn="just"/>
            <a:r>
              <a:rPr lang="ru-RU" sz="2000" dirty="0" smtClean="0">
                <a:solidFill>
                  <a:schemeClr val="bg2"/>
                </a:solidFill>
                <a:latin typeface="Times New Roman" pitchFamily="18" charset="0"/>
                <a:cs typeface="Times New Roman" pitchFamily="18" charset="0"/>
              </a:rPr>
              <a:t>Количество </a:t>
            </a:r>
            <a:r>
              <a:rPr lang="ru-RU" sz="2000" dirty="0">
                <a:solidFill>
                  <a:schemeClr val="bg2"/>
                </a:solidFill>
                <a:latin typeface="Times New Roman" pitchFamily="18" charset="0"/>
                <a:cs typeface="Times New Roman" pitchFamily="18" charset="0"/>
              </a:rPr>
              <a:t>микроорганизмов регулируется с помощью иммунной системы</a:t>
            </a:r>
            <a:r>
              <a:rPr lang="ru-RU" sz="2000" dirty="0" smtClean="0">
                <a:solidFill>
                  <a:schemeClr val="bg2"/>
                </a:solidFill>
                <a:latin typeface="Times New Roman" pitchFamily="18" charset="0"/>
                <a:cs typeface="Times New Roman" pitchFamily="18" charset="0"/>
              </a:rPr>
              <a:t>.</a:t>
            </a:r>
            <a:endParaRPr lang="ru-RU" sz="2400"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616717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43407"/>
            <a:ext cx="7772400" cy="1584175"/>
          </a:xfrm>
        </p:spPr>
        <p:txBody>
          <a:bodyPr/>
          <a:lstStyle/>
          <a:p>
            <a:r>
              <a:rPr lang="ru-RU" dirty="0" err="1" smtClean="0">
                <a:solidFill>
                  <a:schemeClr val="bg2"/>
                </a:solidFill>
              </a:rPr>
              <a:t>Бифидобактерии</a:t>
            </a:r>
            <a:endParaRPr lang="ru-RU" dirty="0">
              <a:solidFill>
                <a:schemeClr val="bg2"/>
              </a:solidFill>
            </a:endParaRPr>
          </a:p>
        </p:txBody>
      </p:sp>
      <p:sp>
        <p:nvSpPr>
          <p:cNvPr id="3" name="Подзаголовок 2"/>
          <p:cNvSpPr>
            <a:spLocks noGrp="1"/>
          </p:cNvSpPr>
          <p:nvPr>
            <p:ph type="subTitle" idx="1"/>
          </p:nvPr>
        </p:nvSpPr>
        <p:spPr>
          <a:xfrm>
            <a:off x="179512" y="836712"/>
            <a:ext cx="4680520" cy="6021288"/>
          </a:xfrm>
        </p:spPr>
        <p:txBody>
          <a:bodyPr>
            <a:normAutofit/>
          </a:bodyPr>
          <a:lstStyle/>
          <a:p>
            <a:pPr algn="just"/>
            <a:r>
              <a:rPr lang="ru-RU" sz="1400" dirty="0">
                <a:solidFill>
                  <a:schemeClr val="bg2"/>
                </a:solidFill>
                <a:latin typeface="Times New Roman" pitchFamily="18" charset="0"/>
                <a:cs typeface="Times New Roman" pitchFamily="18" charset="0"/>
              </a:rPr>
              <a:t>Эти микроорганизмы длиной от 2 до 5 мкм имеют палочкообразную форму, слегка изогнутую, как видно на фото. Основное место их обитания – кишечник. При неблагоприятных условиях бактерии с таким названием быстро погибают. Они чрезвычайно полезны для человека благодаря следующим свойствам:</a:t>
            </a:r>
          </a:p>
          <a:p>
            <a:pPr marL="171450" indent="-171450" algn="just">
              <a:buFont typeface="Arial" pitchFamily="34" charset="0"/>
              <a:buChar char="•"/>
            </a:pPr>
            <a:r>
              <a:rPr lang="ru-RU" sz="1400" dirty="0">
                <a:solidFill>
                  <a:schemeClr val="bg2"/>
                </a:solidFill>
                <a:latin typeface="Times New Roman" pitchFamily="18" charset="0"/>
                <a:cs typeface="Times New Roman" pitchFamily="18" charset="0"/>
              </a:rPr>
              <a:t>снабжают организм витамином </a:t>
            </a:r>
            <a:r>
              <a:rPr lang="en-US" sz="1400" dirty="0">
                <a:solidFill>
                  <a:schemeClr val="bg2"/>
                </a:solidFill>
                <a:latin typeface="Times New Roman" pitchFamily="18" charset="0"/>
                <a:cs typeface="Times New Roman" pitchFamily="18" charset="0"/>
              </a:rPr>
              <a:t>K, </a:t>
            </a:r>
            <a:r>
              <a:rPr lang="ru-RU" sz="1400" dirty="0">
                <a:solidFill>
                  <a:schemeClr val="bg2"/>
                </a:solidFill>
                <a:latin typeface="Times New Roman" pitchFamily="18" charset="0"/>
                <a:cs typeface="Times New Roman" pitchFamily="18" charset="0"/>
              </a:rPr>
              <a:t>тиамином (</a:t>
            </a:r>
            <a:r>
              <a:rPr lang="en-US" sz="1400" dirty="0">
                <a:solidFill>
                  <a:schemeClr val="bg2"/>
                </a:solidFill>
                <a:latin typeface="Times New Roman" pitchFamily="18" charset="0"/>
                <a:cs typeface="Times New Roman" pitchFamily="18" charset="0"/>
              </a:rPr>
              <a:t>B1), </a:t>
            </a:r>
            <a:r>
              <a:rPr lang="ru-RU" sz="1400" dirty="0">
                <a:solidFill>
                  <a:schemeClr val="bg2"/>
                </a:solidFill>
                <a:latin typeface="Times New Roman" pitchFamily="18" charset="0"/>
                <a:cs typeface="Times New Roman" pitchFamily="18" charset="0"/>
              </a:rPr>
              <a:t>рибофлавином (</a:t>
            </a:r>
            <a:r>
              <a:rPr lang="en-US" sz="1400" dirty="0">
                <a:solidFill>
                  <a:schemeClr val="bg2"/>
                </a:solidFill>
                <a:latin typeface="Times New Roman" pitchFamily="18" charset="0"/>
                <a:cs typeface="Times New Roman" pitchFamily="18" charset="0"/>
              </a:rPr>
              <a:t>B2), </a:t>
            </a:r>
            <a:r>
              <a:rPr lang="ru-RU" sz="1400" dirty="0">
                <a:solidFill>
                  <a:schemeClr val="bg2"/>
                </a:solidFill>
                <a:latin typeface="Times New Roman" pitchFamily="18" charset="0"/>
                <a:cs typeface="Times New Roman" pitchFamily="18" charset="0"/>
              </a:rPr>
              <a:t>никотиновой кислотой (</a:t>
            </a:r>
            <a:r>
              <a:rPr lang="en-US" sz="1400" dirty="0">
                <a:solidFill>
                  <a:schemeClr val="bg2"/>
                </a:solidFill>
                <a:latin typeface="Times New Roman" pitchFamily="18" charset="0"/>
                <a:cs typeface="Times New Roman" pitchFamily="18" charset="0"/>
              </a:rPr>
              <a:t>B3), </a:t>
            </a:r>
            <a:r>
              <a:rPr lang="ru-RU" sz="1400" dirty="0">
                <a:solidFill>
                  <a:schemeClr val="bg2"/>
                </a:solidFill>
                <a:latin typeface="Times New Roman" pitchFamily="18" charset="0"/>
                <a:cs typeface="Times New Roman" pitchFamily="18" charset="0"/>
              </a:rPr>
              <a:t>пиридоксином (</a:t>
            </a:r>
            <a:r>
              <a:rPr lang="en-US" sz="1400" dirty="0">
                <a:solidFill>
                  <a:schemeClr val="bg2"/>
                </a:solidFill>
                <a:latin typeface="Times New Roman" pitchFamily="18" charset="0"/>
                <a:cs typeface="Times New Roman" pitchFamily="18" charset="0"/>
              </a:rPr>
              <a:t>B6), </a:t>
            </a:r>
            <a:r>
              <a:rPr lang="ru-RU" sz="1400" dirty="0">
                <a:solidFill>
                  <a:schemeClr val="bg2"/>
                </a:solidFill>
                <a:latin typeface="Times New Roman" pitchFamily="18" charset="0"/>
                <a:cs typeface="Times New Roman" pitchFamily="18" charset="0"/>
              </a:rPr>
              <a:t>фолиевой кислотой (</a:t>
            </a:r>
            <a:r>
              <a:rPr lang="en-US" sz="1400" dirty="0">
                <a:solidFill>
                  <a:schemeClr val="bg2"/>
                </a:solidFill>
                <a:latin typeface="Times New Roman" pitchFamily="18" charset="0"/>
                <a:cs typeface="Times New Roman" pitchFamily="18" charset="0"/>
              </a:rPr>
              <a:t>B9), </a:t>
            </a:r>
            <a:r>
              <a:rPr lang="ru-RU" sz="1400" dirty="0">
                <a:solidFill>
                  <a:schemeClr val="bg2"/>
                </a:solidFill>
                <a:latin typeface="Times New Roman" pitchFamily="18" charset="0"/>
                <a:cs typeface="Times New Roman" pitchFamily="18" charset="0"/>
              </a:rPr>
              <a:t>аминокислотами и белками;</a:t>
            </a:r>
          </a:p>
          <a:p>
            <a:pPr marL="171450" indent="-171450" algn="just" fontAlgn="base">
              <a:buFont typeface="Arial" pitchFamily="34" charset="0"/>
              <a:buChar char="•"/>
            </a:pPr>
            <a:r>
              <a:rPr lang="ru-RU" sz="1400" dirty="0">
                <a:solidFill>
                  <a:schemeClr val="bg2"/>
                </a:solidFill>
                <a:latin typeface="Times New Roman" pitchFamily="18" charset="0"/>
                <a:cs typeface="Times New Roman" pitchFamily="18" charset="0"/>
              </a:rPr>
              <a:t>препятствуют развитию болезнетворных микробов;</a:t>
            </a:r>
          </a:p>
          <a:p>
            <a:pPr marL="171450" indent="-171450" algn="just" fontAlgn="base">
              <a:buFont typeface="Arial" pitchFamily="34" charset="0"/>
              <a:buChar char="•"/>
            </a:pPr>
            <a:r>
              <a:rPr lang="ru-RU" sz="1400" dirty="0">
                <a:solidFill>
                  <a:schemeClr val="bg2"/>
                </a:solidFill>
                <a:latin typeface="Times New Roman" pitchFamily="18" charset="0"/>
                <a:cs typeface="Times New Roman" pitchFamily="18" charset="0"/>
              </a:rPr>
              <a:t>защищают организм от попадания токсинов из кишечника;</a:t>
            </a:r>
          </a:p>
          <a:p>
            <a:pPr marL="171450" indent="-171450" algn="just" fontAlgn="base">
              <a:buFont typeface="Arial" pitchFamily="34" charset="0"/>
              <a:buChar char="•"/>
            </a:pPr>
            <a:r>
              <a:rPr lang="ru-RU" sz="1400" dirty="0">
                <a:solidFill>
                  <a:schemeClr val="bg2"/>
                </a:solidFill>
                <a:latin typeface="Times New Roman" pitchFamily="18" charset="0"/>
                <a:cs typeface="Times New Roman" pitchFamily="18" charset="0"/>
              </a:rPr>
              <a:t>ускоряют переваривание углеводов;</a:t>
            </a:r>
          </a:p>
          <a:p>
            <a:pPr marL="171450" indent="-171450" algn="just" fontAlgn="base">
              <a:buFont typeface="Arial" pitchFamily="34" charset="0"/>
              <a:buChar char="•"/>
            </a:pPr>
            <a:r>
              <a:rPr lang="ru-RU" sz="1400" dirty="0">
                <a:solidFill>
                  <a:schemeClr val="bg2"/>
                </a:solidFill>
                <a:latin typeface="Times New Roman" pitchFamily="18" charset="0"/>
                <a:cs typeface="Times New Roman" pitchFamily="18" charset="0"/>
              </a:rPr>
              <a:t>активируют пристеночное пищеварение;</a:t>
            </a:r>
          </a:p>
          <a:p>
            <a:pPr marL="171450" indent="-171450" algn="just" fontAlgn="base">
              <a:buFont typeface="Arial" pitchFamily="34" charset="0"/>
              <a:buChar char="•"/>
            </a:pPr>
            <a:r>
              <a:rPr lang="ru-RU" sz="1400" dirty="0">
                <a:solidFill>
                  <a:schemeClr val="bg2"/>
                </a:solidFill>
                <a:latin typeface="Times New Roman" pitchFamily="18" charset="0"/>
                <a:cs typeface="Times New Roman" pitchFamily="18" charset="0"/>
              </a:rPr>
              <a:t>помогают всасыванию через стенки кишечника ионов кальция, железа, витамина D.</a:t>
            </a:r>
          </a:p>
          <a:p>
            <a:pPr algn="just"/>
            <a:endParaRPr lang="ru-RU" sz="1400" dirty="0" smtClean="0"/>
          </a:p>
          <a:p>
            <a:pPr algn="just"/>
            <a:endParaRPr lang="ru-RU" sz="1400" dirty="0"/>
          </a:p>
        </p:txBody>
      </p:sp>
      <p:pic>
        <p:nvPicPr>
          <p:cNvPr id="1026" name="Picture 2" descr="C:\Users\Зеньковы\Downloads\2e2aeee650288e73ca8ee832c3a910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980728"/>
            <a:ext cx="3789895"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C:\Users\Зеньковы\Downloads\L54tqh96qW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212" y="3717032"/>
            <a:ext cx="2808312" cy="2803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Зеньковы\Downloads\a05bb1ff9c1f2269494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692935"/>
            <a:ext cx="2736304" cy="20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048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7"/>
            <a:ext cx="7776864" cy="720081"/>
          </a:xfrm>
        </p:spPr>
        <p:txBody>
          <a:bodyPr>
            <a:normAutofit fontScale="90000"/>
          </a:bodyPr>
          <a:lstStyle/>
          <a:p>
            <a:r>
              <a:rPr lang="ru-RU" dirty="0">
                <a:solidFill>
                  <a:schemeClr val="bg2"/>
                </a:solidFill>
              </a:rPr>
              <a:t>Азотобактер</a:t>
            </a:r>
            <a:r>
              <a:rPr lang="ru-RU" dirty="0"/>
              <a:t/>
            </a:r>
            <a:br>
              <a:rPr lang="ru-RU" dirty="0"/>
            </a:b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4282" y="764704"/>
            <a:ext cx="4574611" cy="5904656"/>
          </a:xfrm>
        </p:spPr>
        <p:txBody>
          <a:bodyPr>
            <a:normAutofit fontScale="32500" lnSpcReduction="20000"/>
          </a:bodyPr>
          <a:lstStyle/>
          <a:p>
            <a:pPr algn="just"/>
            <a:r>
              <a:rPr lang="ru-RU" sz="4300" dirty="0">
                <a:solidFill>
                  <a:schemeClr val="bg2"/>
                </a:solidFill>
                <a:latin typeface="Times New Roman" pitchFamily="18" charset="0"/>
                <a:cs typeface="Times New Roman" pitchFamily="18" charset="0"/>
              </a:rPr>
              <a:t>Микроорганизмы диаметром 1-2 мкм (0,001-0,002 мм) обычно имеют овальную форму, что видно на фото, которая может меняться от сферической до палочкообразной. Представители рода азотобактер живут в слабощелочных и нейтральных почвах по всей планете вплоть до обоих полярных регионов. Также они встречаются в пресных водоемах и в солоноватых болотах. Способны пережидать неблагоприятные условия. Например, в сухой почве эти бактерии могут сохраняться до 24 лет, не теряя жизнеспособности. Азот является одним из необходимых элементов для фотосинтеза растений. Самостоятельно выделять его из воздуха они не умеют. Бактерии рода </a:t>
            </a:r>
            <a:r>
              <a:rPr lang="ru-RU" sz="4300" dirty="0" err="1">
                <a:solidFill>
                  <a:schemeClr val="bg2"/>
                </a:solidFill>
                <a:latin typeface="Times New Roman" pitchFamily="18" charset="0"/>
                <a:cs typeface="Times New Roman" pitchFamily="18" charset="0"/>
              </a:rPr>
              <a:t>Azotobacter</a:t>
            </a:r>
            <a:r>
              <a:rPr lang="ru-RU" sz="4300" dirty="0">
                <a:solidFill>
                  <a:schemeClr val="bg2"/>
                </a:solidFill>
                <a:latin typeface="Times New Roman" pitchFamily="18" charset="0"/>
                <a:cs typeface="Times New Roman" pitchFamily="18" charset="0"/>
              </a:rPr>
              <a:t> полезны тем, что аккумулируют азот из воздуха, превращая его в ионы аммония, которые выводятся в почву и легко усваиваются растениями. Кроме того, эти микроорганизмы обогащают почву биологически активными веществами, стимулирующими рост растений, способствуют очищению грунта от тяжелых металлов, в частности, от свинца и ртути</a:t>
            </a:r>
            <a:r>
              <a:rPr lang="ru-RU" sz="4300" dirty="0" smtClean="0">
                <a:solidFill>
                  <a:schemeClr val="bg2"/>
                </a:solidFill>
                <a:latin typeface="Times New Roman" pitchFamily="18" charset="0"/>
                <a:cs typeface="Times New Roman" pitchFamily="18" charset="0"/>
              </a:rPr>
              <a:t>.</a:t>
            </a:r>
          </a:p>
          <a:p>
            <a:pPr algn="just"/>
            <a:endParaRPr lang="ru-RU" sz="3400" dirty="0" smtClean="0">
              <a:solidFill>
                <a:schemeClr val="bg2"/>
              </a:solidFill>
              <a:latin typeface="Times New Roman" pitchFamily="18" charset="0"/>
              <a:cs typeface="Times New Roman" pitchFamily="18" charset="0"/>
            </a:endParaRPr>
          </a:p>
          <a:p>
            <a:pPr algn="just"/>
            <a:r>
              <a:rPr lang="ru-RU" sz="4300" dirty="0" smtClean="0">
                <a:solidFill>
                  <a:schemeClr val="bg2"/>
                </a:solidFill>
                <a:latin typeface="Times New Roman" pitchFamily="18" charset="0"/>
                <a:cs typeface="Times New Roman" pitchFamily="18" charset="0"/>
              </a:rPr>
              <a:t>Эти </a:t>
            </a:r>
            <a:r>
              <a:rPr lang="ru-RU" sz="4300" dirty="0">
                <a:solidFill>
                  <a:schemeClr val="bg2"/>
                </a:solidFill>
                <a:latin typeface="Times New Roman" pitchFamily="18" charset="0"/>
                <a:cs typeface="Times New Roman" pitchFamily="18" charset="0"/>
              </a:rPr>
              <a:t>бактерии полезны человеку в таких областях, как</a:t>
            </a:r>
            <a:r>
              <a:rPr lang="ru-RU" sz="4300" dirty="0" smtClean="0">
                <a:solidFill>
                  <a:schemeClr val="bg2"/>
                </a:solidFill>
                <a:latin typeface="Times New Roman" pitchFamily="18" charset="0"/>
                <a:cs typeface="Times New Roman" pitchFamily="18" charset="0"/>
              </a:rPr>
              <a:t>:</a:t>
            </a:r>
          </a:p>
          <a:p>
            <a:pPr marL="457200" indent="-457200" algn="just" fontAlgn="base">
              <a:buFont typeface="Arial" pitchFamily="34" charset="0"/>
              <a:buChar char="•"/>
            </a:pPr>
            <a:r>
              <a:rPr lang="ru-RU" sz="4300" i="1" dirty="0">
                <a:solidFill>
                  <a:schemeClr val="bg2"/>
                </a:solidFill>
                <a:latin typeface="Times New Roman" pitchFamily="18" charset="0"/>
                <a:cs typeface="Times New Roman" pitchFamily="18" charset="0"/>
              </a:rPr>
              <a:t>Сельское хозяйство</a:t>
            </a:r>
            <a:r>
              <a:rPr lang="ru-RU" sz="4300" dirty="0">
                <a:solidFill>
                  <a:schemeClr val="bg2"/>
                </a:solidFill>
                <a:latin typeface="Times New Roman" pitchFamily="18" charset="0"/>
                <a:cs typeface="Times New Roman" pitchFamily="18" charset="0"/>
              </a:rPr>
              <a:t>. Помимо того, что они сами по себе повышают плодородие почвы, их используют для получения биологических азотных удобрений.</a:t>
            </a:r>
          </a:p>
          <a:p>
            <a:pPr marL="457200" indent="-457200" algn="just" fontAlgn="base">
              <a:buFont typeface="Arial" pitchFamily="34" charset="0"/>
              <a:buChar char="•"/>
            </a:pPr>
            <a:r>
              <a:rPr lang="ru-RU" sz="4300" i="1" dirty="0">
                <a:solidFill>
                  <a:schemeClr val="bg2"/>
                </a:solidFill>
                <a:latin typeface="Times New Roman" pitchFamily="18" charset="0"/>
                <a:cs typeface="Times New Roman" pitchFamily="18" charset="0"/>
              </a:rPr>
              <a:t>Медицина</a:t>
            </a:r>
            <a:r>
              <a:rPr lang="ru-RU" sz="4300" dirty="0">
                <a:solidFill>
                  <a:schemeClr val="bg2"/>
                </a:solidFill>
                <a:latin typeface="Times New Roman" pitchFamily="18" charset="0"/>
                <a:cs typeface="Times New Roman" pitchFamily="18" charset="0"/>
              </a:rPr>
              <a:t>. Способность представителей рода выделять </a:t>
            </a:r>
            <a:r>
              <a:rPr lang="ru-RU" sz="4300" dirty="0" err="1">
                <a:solidFill>
                  <a:schemeClr val="bg2"/>
                </a:solidFill>
                <a:latin typeface="Times New Roman" pitchFamily="18" charset="0"/>
                <a:cs typeface="Times New Roman" pitchFamily="18" charset="0"/>
              </a:rPr>
              <a:t>альгиновую</a:t>
            </a:r>
            <a:r>
              <a:rPr lang="ru-RU" sz="4300" dirty="0">
                <a:solidFill>
                  <a:schemeClr val="bg2"/>
                </a:solidFill>
                <a:latin typeface="Times New Roman" pitchFamily="18" charset="0"/>
                <a:cs typeface="Times New Roman" pitchFamily="18" charset="0"/>
              </a:rPr>
              <a:t> кислоту используется для получения лекарств от желудочно-кишечных заболеваний, зависящих от кислотности.</a:t>
            </a:r>
          </a:p>
          <a:p>
            <a:pPr marL="457200" indent="-457200" algn="just" fontAlgn="base">
              <a:buFont typeface="Arial" pitchFamily="34" charset="0"/>
              <a:buChar char="•"/>
            </a:pPr>
            <a:r>
              <a:rPr lang="ru-RU" sz="4300" i="1" dirty="0">
                <a:solidFill>
                  <a:schemeClr val="bg2"/>
                </a:solidFill>
                <a:latin typeface="Times New Roman" pitchFamily="18" charset="0"/>
                <a:cs typeface="Times New Roman" pitchFamily="18" charset="0"/>
              </a:rPr>
              <a:t>Пищевая промышленность</a:t>
            </a:r>
            <a:r>
              <a:rPr lang="ru-RU" sz="4300" dirty="0">
                <a:solidFill>
                  <a:schemeClr val="bg2"/>
                </a:solidFill>
                <a:latin typeface="Times New Roman" pitchFamily="18" charset="0"/>
                <a:cs typeface="Times New Roman" pitchFamily="18" charset="0"/>
              </a:rPr>
              <a:t>. Уже упомянутая кислота, имеющая название </a:t>
            </a:r>
            <a:r>
              <a:rPr lang="ru-RU" sz="4300" dirty="0" err="1">
                <a:solidFill>
                  <a:schemeClr val="bg2"/>
                </a:solidFill>
                <a:latin typeface="Times New Roman" pitchFamily="18" charset="0"/>
                <a:cs typeface="Times New Roman" pitchFamily="18" charset="0"/>
              </a:rPr>
              <a:t>альгиновой</a:t>
            </a:r>
            <a:r>
              <a:rPr lang="ru-RU" sz="4300" dirty="0">
                <a:solidFill>
                  <a:schemeClr val="bg2"/>
                </a:solidFill>
                <a:latin typeface="Times New Roman" pitchFamily="18" charset="0"/>
                <a:cs typeface="Times New Roman" pitchFamily="18" charset="0"/>
              </a:rPr>
              <a:t>, используется в пищевых добавках к кремам, пудингам, мороженому и т.д.</a:t>
            </a:r>
          </a:p>
          <a:p>
            <a:pPr algn="just"/>
            <a:endParaRPr lang="ru-RU" dirty="0">
              <a:solidFill>
                <a:schemeClr val="bg2"/>
              </a:solidFill>
              <a:latin typeface="Times New Roman" pitchFamily="18" charset="0"/>
              <a:cs typeface="Times New Roman" pitchFamily="18" charset="0"/>
            </a:endParaRPr>
          </a:p>
        </p:txBody>
      </p:sp>
      <p:pic>
        <p:nvPicPr>
          <p:cNvPr id="3074" name="Picture 2" descr="C:\Users\Зеньковы\Desktop\avinel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0" y="928670"/>
            <a:ext cx="3178929" cy="2318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Зеньковы\Downloads\колонии-различных-бактерий-и-прессформ-грибков-прессформы-который-1444259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789040"/>
            <a:ext cx="4404732" cy="2918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36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0"/>
            <a:ext cx="7772400" cy="620688"/>
          </a:xfrm>
        </p:spPr>
        <p:txBody>
          <a:bodyPr>
            <a:normAutofit fontScale="90000"/>
          </a:bodyPr>
          <a:lstStyle/>
          <a:p>
            <a:r>
              <a:rPr lang="ru-RU" dirty="0" smtClean="0">
                <a:solidFill>
                  <a:schemeClr val="bg2"/>
                </a:solidFill>
              </a:rPr>
              <a:t>Молочнокислые бактерии </a:t>
            </a:r>
            <a:endParaRPr lang="ru-RU" dirty="0">
              <a:solidFill>
                <a:schemeClr val="bg2"/>
              </a:solidFill>
            </a:endParaRPr>
          </a:p>
        </p:txBody>
      </p:sp>
      <p:sp>
        <p:nvSpPr>
          <p:cNvPr id="3" name="Подзаголовок 2"/>
          <p:cNvSpPr>
            <a:spLocks noGrp="1"/>
          </p:cNvSpPr>
          <p:nvPr>
            <p:ph type="subTitle" idx="1"/>
          </p:nvPr>
        </p:nvSpPr>
        <p:spPr>
          <a:xfrm>
            <a:off x="142844" y="692696"/>
            <a:ext cx="5581284" cy="5184576"/>
          </a:xfrm>
        </p:spPr>
        <p:txBody>
          <a:bodyPr>
            <a:normAutofit fontScale="47500" lnSpcReduction="20000"/>
          </a:bodyPr>
          <a:lstStyle/>
          <a:p>
            <a:pPr algn="just"/>
            <a:r>
              <a:rPr lang="ru-RU" sz="3000" dirty="0">
                <a:solidFill>
                  <a:schemeClr val="bg2"/>
                </a:solidFill>
                <a:latin typeface="Times New Roman" pitchFamily="18" charset="0"/>
                <a:cs typeface="Times New Roman" pitchFamily="18" charset="0"/>
              </a:rPr>
              <a:t>К группе с таким названием относят более 25 видов бактерий. Они имеют преимущественно палочкообразную, реже – шаровидную форму, как показано на фото. Их размер сильно варьируется (от 0,7 до 8,0 мкм) в зависимости от среды обитания. Живут они на листьях и плодах растений, в молочных продуктах. В человеческом организме они представлены во всем желудочно-кишечном тракте – от рта до прямой кишки. В подавляющем большинстве они совсем не вредные для человека. Эти микроорганизмы защищают наш кишечник от гнилостных и патогенных </a:t>
            </a:r>
            <a:r>
              <a:rPr lang="ru-RU" sz="3000" dirty="0" smtClean="0">
                <a:solidFill>
                  <a:schemeClr val="bg2"/>
                </a:solidFill>
                <a:latin typeface="Times New Roman" pitchFamily="18" charset="0"/>
                <a:cs typeface="Times New Roman" pitchFamily="18" charset="0"/>
              </a:rPr>
              <a:t>микробов . Свою </a:t>
            </a:r>
            <a:r>
              <a:rPr lang="ru-RU" sz="3000" dirty="0">
                <a:solidFill>
                  <a:schemeClr val="bg2"/>
                </a:solidFill>
                <a:latin typeface="Times New Roman" pitchFamily="18" charset="0"/>
                <a:cs typeface="Times New Roman" pitchFamily="18" charset="0"/>
              </a:rPr>
              <a:t>энергию они получают от процесса молочнокислого брожения. Полезные свойства этих бактерий известны человеку давно. Вот лишь некоторые области их применения</a:t>
            </a:r>
            <a:r>
              <a:rPr lang="ru-RU" sz="3000" dirty="0" smtClean="0">
                <a:solidFill>
                  <a:schemeClr val="bg2"/>
                </a:solidFill>
                <a:latin typeface="Times New Roman" pitchFamily="18" charset="0"/>
                <a:cs typeface="Times New Roman" pitchFamily="18" charset="0"/>
              </a:rPr>
              <a:t>:</a:t>
            </a:r>
          </a:p>
          <a:p>
            <a:pPr algn="just"/>
            <a:endParaRPr lang="ru-RU" sz="3000" dirty="0" smtClean="0">
              <a:solidFill>
                <a:schemeClr val="bg2"/>
              </a:solidFill>
              <a:latin typeface="Times New Roman" pitchFamily="18" charset="0"/>
              <a:cs typeface="Times New Roman" pitchFamily="18" charset="0"/>
            </a:endParaRPr>
          </a:p>
          <a:p>
            <a:pPr marL="457200" indent="-457200" algn="just" fontAlgn="base">
              <a:buFont typeface="Arial" pitchFamily="34" charset="0"/>
              <a:buChar char="•"/>
            </a:pPr>
            <a:r>
              <a:rPr lang="ru-RU" sz="3000" dirty="0" smtClean="0">
                <a:solidFill>
                  <a:schemeClr val="bg2"/>
                </a:solidFill>
                <a:latin typeface="Times New Roman" pitchFamily="18" charset="0"/>
                <a:cs typeface="Times New Roman" pitchFamily="18" charset="0"/>
              </a:rPr>
              <a:t>Пищевая промышленность – производство кефира, сметаны, ряженки, сыра; квашение овощей и фруктов; приготовление кваса, теста и т.п.</a:t>
            </a:r>
          </a:p>
          <a:p>
            <a:pPr marL="457200" indent="-457200" algn="just" fontAlgn="base">
              <a:buFont typeface="Arial" pitchFamily="34" charset="0"/>
              <a:buChar char="•"/>
            </a:pPr>
            <a:r>
              <a:rPr lang="ru-RU" sz="3000" dirty="0" smtClean="0">
                <a:solidFill>
                  <a:schemeClr val="bg2"/>
                </a:solidFill>
                <a:latin typeface="Times New Roman" pitchFamily="18" charset="0"/>
                <a:cs typeface="Times New Roman" pitchFamily="18" charset="0"/>
              </a:rPr>
              <a:t>Сельское хозяйство – брожение силоса (силосование) замедляет развитие плесени и способствует лучшей сохранности корма для животных.</a:t>
            </a:r>
          </a:p>
          <a:p>
            <a:pPr marL="457200" indent="-457200" algn="just" fontAlgn="base">
              <a:buFont typeface="Arial" pitchFamily="34" charset="0"/>
              <a:buChar char="•"/>
            </a:pPr>
            <a:r>
              <a:rPr lang="ru-RU" sz="3000" dirty="0" smtClean="0">
                <a:solidFill>
                  <a:schemeClr val="bg2"/>
                </a:solidFill>
                <a:latin typeface="Times New Roman" pitchFamily="18" charset="0"/>
                <a:cs typeface="Times New Roman" pitchFamily="18" charset="0"/>
              </a:rPr>
              <a:t>Народная медицина – лечение ран и ожогов. Вот почему солнечные ожоги рекомендуется смазывать сметаной.</a:t>
            </a:r>
          </a:p>
          <a:p>
            <a:pPr marL="457200" indent="-457200" algn="just" fontAlgn="base">
              <a:buFont typeface="Arial" pitchFamily="34" charset="0"/>
              <a:buChar char="•"/>
            </a:pPr>
            <a:r>
              <a:rPr lang="ru-RU" sz="3000" dirty="0" smtClean="0">
                <a:solidFill>
                  <a:schemeClr val="bg2"/>
                </a:solidFill>
                <a:latin typeface="Times New Roman" pitchFamily="18" charset="0"/>
                <a:cs typeface="Times New Roman" pitchFamily="18" charset="0"/>
              </a:rPr>
              <a:t>Медицина – производство препаратов для восстановления микрофлоры кишечника, женской репродуктивной системы после инфекции; получение антибиотиков и частичного заменителя крови под названием декстран; изготовление препаратов для лечения авитаминозов, желудочно-кишечных заболеваний, для улучшения обменных процессов.</a:t>
            </a:r>
          </a:p>
          <a:p>
            <a:pPr algn="l"/>
            <a:endParaRPr lang="ru-RU" dirty="0">
              <a:solidFill>
                <a:schemeClr val="bg2"/>
              </a:solidFill>
            </a:endParaRPr>
          </a:p>
        </p:txBody>
      </p:sp>
      <p:pic>
        <p:nvPicPr>
          <p:cNvPr id="4098" name="Picture 2" descr="C:\Users\Зеньковы\Desktop\post_5cbc25901cdf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9322" y="857232"/>
            <a:ext cx="2643206" cy="1784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4" name="Picture 2" descr="C:\Users\Зеньковы\Downloads\ThinkstockPhotos-4709665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27" y="4005064"/>
            <a:ext cx="3519225" cy="26394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26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268759"/>
          </a:xfrm>
        </p:spPr>
        <p:txBody>
          <a:bodyPr>
            <a:normAutofit fontScale="90000"/>
          </a:bodyPr>
          <a:lstStyle/>
          <a:p>
            <a:r>
              <a:rPr lang="ru-RU" dirty="0" err="1">
                <a:solidFill>
                  <a:schemeClr val="bg2"/>
                </a:solidFill>
              </a:rPr>
              <a:t>Стрептомицеты</a:t>
            </a:r>
            <a:r>
              <a:rPr lang="ru-RU" dirty="0">
                <a:solidFill>
                  <a:schemeClr val="bg2"/>
                </a:solidFill>
              </a:rPr>
              <a:t/>
            </a:r>
            <a:br>
              <a:rPr lang="ru-RU" dirty="0">
                <a:solidFill>
                  <a:schemeClr val="bg2"/>
                </a:solidFill>
              </a:rPr>
            </a:br>
            <a:endParaRPr lang="ru-RU" dirty="0">
              <a:solidFill>
                <a:schemeClr val="bg2"/>
              </a:solidFill>
            </a:endParaRPr>
          </a:p>
        </p:txBody>
      </p:sp>
      <p:sp>
        <p:nvSpPr>
          <p:cNvPr id="3" name="Подзаголовок 2"/>
          <p:cNvSpPr>
            <a:spLocks noGrp="1"/>
          </p:cNvSpPr>
          <p:nvPr>
            <p:ph type="subTitle" idx="1"/>
          </p:nvPr>
        </p:nvSpPr>
        <p:spPr>
          <a:xfrm>
            <a:off x="214282" y="692696"/>
            <a:ext cx="4572032" cy="6048672"/>
          </a:xfrm>
        </p:spPr>
        <p:txBody>
          <a:bodyPr>
            <a:normAutofit fontScale="40000" lnSpcReduction="20000"/>
          </a:bodyPr>
          <a:lstStyle/>
          <a:p>
            <a:pPr algn="just"/>
            <a:r>
              <a:rPr lang="ru-RU" dirty="0">
                <a:solidFill>
                  <a:schemeClr val="bg2"/>
                </a:solidFill>
                <a:latin typeface="Times New Roman" pitchFamily="18" charset="0"/>
                <a:cs typeface="Times New Roman" pitchFamily="18" charset="0"/>
              </a:rPr>
              <a:t>Этот род бактерий состоит почти из 550 видов. В благоприятных условиях они образуют нити диаметром 0,4-1,5 мкм, напоминающие грибной мицелий, как видно по фото. Живут преимущественно в почве. Если вам приходилось когда-нибудь принимать такие лекарственные средства, как эритромицин, тетрациклин, стрептомицин или левомицетин, то вы уже знаете, чем полезны эти бактерии. Они являются производителями (продуцентами) самых разнообразных препаратов, среди которых</a:t>
            </a:r>
            <a:r>
              <a:rPr lang="ru-RU" dirty="0" smtClean="0">
                <a:solidFill>
                  <a:schemeClr val="bg2"/>
                </a:solidFill>
                <a:latin typeface="Times New Roman" pitchFamily="18" charset="0"/>
                <a:cs typeface="Times New Roman" pitchFamily="18" charset="0"/>
              </a:rPr>
              <a:t>:</a:t>
            </a:r>
          </a:p>
          <a:p>
            <a:pPr marL="457200" indent="-457200" algn="just">
              <a:buFont typeface="Arial" pitchFamily="34" charset="0"/>
              <a:buChar char="•"/>
            </a:pPr>
            <a:r>
              <a:rPr lang="ru-RU" dirty="0" smtClean="0">
                <a:solidFill>
                  <a:schemeClr val="bg2"/>
                </a:solidFill>
                <a:latin typeface="Times New Roman" pitchFamily="18" charset="0"/>
                <a:cs typeface="Times New Roman" pitchFamily="18" charset="0"/>
              </a:rPr>
              <a:t>противогрибковые</a:t>
            </a:r>
          </a:p>
          <a:p>
            <a:pPr marL="457200" indent="-457200" algn="just">
              <a:buFont typeface="Arial" pitchFamily="34" charset="0"/>
              <a:buChar char="•"/>
            </a:pPr>
            <a:r>
              <a:rPr lang="ru-RU" dirty="0">
                <a:solidFill>
                  <a:schemeClr val="bg2"/>
                </a:solidFill>
                <a:latin typeface="Times New Roman" pitchFamily="18" charset="0"/>
                <a:cs typeface="Times New Roman" pitchFamily="18" charset="0"/>
              </a:rPr>
              <a:t>а</a:t>
            </a:r>
            <a:r>
              <a:rPr lang="ru-RU" dirty="0" smtClean="0">
                <a:solidFill>
                  <a:schemeClr val="bg2"/>
                </a:solidFill>
                <a:latin typeface="Times New Roman" pitchFamily="18" charset="0"/>
                <a:cs typeface="Times New Roman" pitchFamily="18" charset="0"/>
              </a:rPr>
              <a:t>нтибактериальные</a:t>
            </a:r>
          </a:p>
          <a:p>
            <a:pPr marL="457200" indent="-457200" algn="just">
              <a:buFont typeface="Arial" pitchFamily="34" charset="0"/>
              <a:buChar char="•"/>
            </a:pPr>
            <a:r>
              <a:rPr lang="ru-RU" dirty="0" smtClean="0">
                <a:solidFill>
                  <a:schemeClr val="bg2"/>
                </a:solidFill>
                <a:latin typeface="Times New Roman" pitchFamily="18" charset="0"/>
                <a:cs typeface="Times New Roman" pitchFamily="18" charset="0"/>
              </a:rPr>
              <a:t>противоопухолевые</a:t>
            </a:r>
          </a:p>
          <a:p>
            <a:pPr algn="just"/>
            <a:r>
              <a:rPr lang="ru-RU" dirty="0">
                <a:solidFill>
                  <a:schemeClr val="bg2"/>
                </a:solidFill>
                <a:latin typeface="Times New Roman" pitchFamily="18" charset="0"/>
                <a:cs typeface="Times New Roman" pitchFamily="18" charset="0"/>
              </a:rPr>
              <a:t>В промышленном производстве лекарств </a:t>
            </a:r>
            <a:r>
              <a:rPr lang="ru-RU" dirty="0" err="1">
                <a:solidFill>
                  <a:schemeClr val="bg2"/>
                </a:solidFill>
                <a:latin typeface="Times New Roman" pitchFamily="18" charset="0"/>
                <a:cs typeface="Times New Roman" pitchFamily="18" charset="0"/>
              </a:rPr>
              <a:t>стрептомицеты</a:t>
            </a:r>
            <a:r>
              <a:rPr lang="ru-RU" dirty="0">
                <a:solidFill>
                  <a:schemeClr val="bg2"/>
                </a:solidFill>
                <a:latin typeface="Times New Roman" pitchFamily="18" charset="0"/>
                <a:cs typeface="Times New Roman" pitchFamily="18" charset="0"/>
              </a:rPr>
              <a:t> используются с сороковых годов прошлого века. Кроме антибиотиков, эти полезные бактерии продуцируют следующие вещества</a:t>
            </a:r>
            <a:r>
              <a:rPr lang="ru-RU" dirty="0" smtClean="0">
                <a:solidFill>
                  <a:schemeClr val="bg2"/>
                </a:solidFill>
                <a:latin typeface="Times New Roman" pitchFamily="18" charset="0"/>
                <a:cs typeface="Times New Roman" pitchFamily="18" charset="0"/>
              </a:rPr>
              <a:t>:</a:t>
            </a:r>
          </a:p>
          <a:p>
            <a:pPr algn="just"/>
            <a:endParaRPr lang="ru-RU" dirty="0" smtClean="0">
              <a:solidFill>
                <a:schemeClr val="bg2"/>
              </a:solidFill>
              <a:latin typeface="Times New Roman" pitchFamily="18" charset="0"/>
              <a:cs typeface="Times New Roman" pitchFamily="18" charset="0"/>
            </a:endParaRPr>
          </a:p>
          <a:p>
            <a:pPr marL="457200" indent="-457200" algn="just" fontAlgn="base">
              <a:buFont typeface="Arial" pitchFamily="34" charset="0"/>
              <a:buChar char="•"/>
            </a:pPr>
            <a:r>
              <a:rPr lang="ru-RU" dirty="0">
                <a:solidFill>
                  <a:schemeClr val="bg2"/>
                </a:solidFill>
                <a:latin typeface="Times New Roman" pitchFamily="18" charset="0"/>
                <a:cs typeface="Times New Roman" pitchFamily="18" charset="0"/>
              </a:rPr>
              <a:t>Физостигмин – алкалоид, который в небольших количествах используется в медицине для снижения глазного давления при глаукоме. Большие дозы являются нервно-паралитическим ядом.</a:t>
            </a:r>
          </a:p>
          <a:p>
            <a:pPr marL="457200" indent="-457200" algn="just" fontAlgn="base">
              <a:buFont typeface="Arial" pitchFamily="34" charset="0"/>
              <a:buChar char="•"/>
            </a:pPr>
            <a:r>
              <a:rPr lang="ru-RU" dirty="0" err="1">
                <a:solidFill>
                  <a:schemeClr val="bg2"/>
                </a:solidFill>
                <a:latin typeface="Times New Roman" pitchFamily="18" charset="0"/>
                <a:cs typeface="Times New Roman" pitchFamily="18" charset="0"/>
              </a:rPr>
              <a:t>Такролимус</a:t>
            </a:r>
            <a:r>
              <a:rPr lang="ru-RU" dirty="0">
                <a:solidFill>
                  <a:schemeClr val="bg2"/>
                </a:solidFill>
                <a:latin typeface="Times New Roman" pitchFamily="18" charset="0"/>
                <a:cs typeface="Times New Roman" pitchFamily="18" charset="0"/>
              </a:rPr>
              <a:t> – природное лекарственное средство, применяющееся для предупреждения и лечения отторжения при трансплантации печени, почек, сердца, костного мозга. Это один из наименее токсичных препаратов. При его использовании реакция отторжения наблюдается крайне редко.</a:t>
            </a:r>
          </a:p>
          <a:p>
            <a:pPr marL="457200" indent="-457200" algn="just" fontAlgn="base">
              <a:buFont typeface="Arial" pitchFamily="34" charset="0"/>
              <a:buChar char="•"/>
            </a:pPr>
            <a:r>
              <a:rPr lang="ru-RU" dirty="0" err="1">
                <a:solidFill>
                  <a:schemeClr val="bg2"/>
                </a:solidFill>
                <a:latin typeface="Times New Roman" pitchFamily="18" charset="0"/>
                <a:cs typeface="Times New Roman" pitchFamily="18" charset="0"/>
              </a:rPr>
              <a:t>Аллозамидин</a:t>
            </a:r>
            <a:r>
              <a:rPr lang="ru-RU" dirty="0">
                <a:solidFill>
                  <a:schemeClr val="bg2"/>
                </a:solidFill>
                <a:latin typeface="Times New Roman" pitchFamily="18" charset="0"/>
                <a:cs typeface="Times New Roman" pitchFamily="18" charset="0"/>
              </a:rPr>
              <a:t> – средство для подавления развития ферментов, ускоряющих деградацию хитина. Успешно применяется для борьбы с насекомыми, грибами и малярийными плазмодиями (простейшими паразитами-возбудителями малярии у человека).</a:t>
            </a:r>
          </a:p>
          <a:p>
            <a:pPr algn="just"/>
            <a:endParaRPr lang="ru-RU" dirty="0">
              <a:solidFill>
                <a:schemeClr val="bg2"/>
              </a:solidFill>
            </a:endParaRPr>
          </a:p>
        </p:txBody>
      </p:sp>
      <p:pic>
        <p:nvPicPr>
          <p:cNvPr id="5122" name="Picture 2" descr="C:\Users\Зеньковы\Desktop\Streptomyces_sp._PHIL_2983_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692696"/>
            <a:ext cx="3497042" cy="23324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Зеньковы\Downloads\8-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717032"/>
            <a:ext cx="3409777" cy="23238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3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340768"/>
          </a:xfrm>
        </p:spPr>
        <p:txBody>
          <a:bodyPr>
            <a:normAutofit/>
          </a:bodyPr>
          <a:lstStyle/>
          <a:p>
            <a:r>
              <a:rPr lang="ru-RU" dirty="0" err="1" smtClean="0">
                <a:solidFill>
                  <a:schemeClr val="bg2"/>
                </a:solidFill>
                <a:latin typeface="Times New Roman" pitchFamily="18" charset="0"/>
                <a:cs typeface="Times New Roman" pitchFamily="18" charset="0"/>
              </a:rPr>
              <a:t>Лактобактерии</a:t>
            </a:r>
            <a:endParaRPr lang="ru-RU" dirty="0">
              <a:solidFill>
                <a:schemeClr val="bg2"/>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4282" y="1142984"/>
            <a:ext cx="4500594" cy="4442048"/>
          </a:xfrm>
        </p:spPr>
        <p:txBody>
          <a:bodyPr>
            <a:normAutofit fontScale="92500" lnSpcReduction="10000"/>
          </a:bodyPr>
          <a:lstStyle/>
          <a:p>
            <a:pPr algn="just"/>
            <a:r>
              <a:rPr lang="ru-RU" sz="2000" dirty="0">
                <a:solidFill>
                  <a:schemeClr val="bg2"/>
                </a:solidFill>
                <a:latin typeface="Times New Roman" pitchFamily="18" charset="0"/>
                <a:cs typeface="Times New Roman" pitchFamily="18" charset="0"/>
              </a:rPr>
              <a:t>Эта группа микроорганизмов также важна для здоровья человека. Благодаря их взаимодействию с другими обитателями кишечника блокируется рост и развитие патогенных микроорганизмов, подавляются возбудители кишечных инфекций. </a:t>
            </a:r>
            <a:r>
              <a:rPr lang="ru-RU" sz="2000" dirty="0" err="1">
                <a:solidFill>
                  <a:schemeClr val="bg2"/>
                </a:solidFill>
                <a:latin typeface="Times New Roman" pitchFamily="18" charset="0"/>
                <a:cs typeface="Times New Roman" pitchFamily="18" charset="0"/>
              </a:rPr>
              <a:t>Лактобактерии</a:t>
            </a:r>
            <a:r>
              <a:rPr lang="ru-RU" sz="2000" dirty="0">
                <a:solidFill>
                  <a:schemeClr val="bg2"/>
                </a:solidFill>
                <a:latin typeface="Times New Roman" pitchFamily="18" charset="0"/>
                <a:cs typeface="Times New Roman" pitchFamily="18" charset="0"/>
              </a:rPr>
              <a:t> участвуют в образовании молочной кислоты, </a:t>
            </a:r>
            <a:r>
              <a:rPr lang="ru-RU" sz="2000" dirty="0" err="1">
                <a:solidFill>
                  <a:schemeClr val="bg2"/>
                </a:solidFill>
                <a:latin typeface="Times New Roman" pitchFamily="18" charset="0"/>
                <a:cs typeface="Times New Roman" pitchFamily="18" charset="0"/>
              </a:rPr>
              <a:t>лизоцина</a:t>
            </a:r>
            <a:r>
              <a:rPr lang="ru-RU" sz="2000" dirty="0">
                <a:solidFill>
                  <a:schemeClr val="bg2"/>
                </a:solidFill>
                <a:latin typeface="Times New Roman" pitchFamily="18" charset="0"/>
                <a:cs typeface="Times New Roman" pitchFamily="18" charset="0"/>
              </a:rPr>
              <a:t>, </a:t>
            </a:r>
            <a:r>
              <a:rPr lang="ru-RU" sz="2000" dirty="0" err="1">
                <a:solidFill>
                  <a:schemeClr val="bg2"/>
                </a:solidFill>
                <a:latin typeface="Times New Roman" pitchFamily="18" charset="0"/>
                <a:cs typeface="Times New Roman" pitchFamily="18" charset="0"/>
              </a:rPr>
              <a:t>бактериоцинов</a:t>
            </a:r>
            <a:r>
              <a:rPr lang="ru-RU" sz="2000" dirty="0">
                <a:solidFill>
                  <a:schemeClr val="bg2"/>
                </a:solidFill>
                <a:latin typeface="Times New Roman" pitchFamily="18" charset="0"/>
                <a:cs typeface="Times New Roman" pitchFamily="18" charset="0"/>
              </a:rPr>
              <a:t>. Это отличная помощь иммунной системе. Если в кишечнике есть дефицит этих бактерий, то очень быстро развивается дисбактериоз.</a:t>
            </a:r>
            <a:br>
              <a:rPr lang="ru-RU" sz="2000" dirty="0">
                <a:solidFill>
                  <a:schemeClr val="bg2"/>
                </a:solidFill>
                <a:latin typeface="Times New Roman" pitchFamily="18" charset="0"/>
                <a:cs typeface="Times New Roman" pitchFamily="18" charset="0"/>
              </a:rPr>
            </a:br>
            <a:r>
              <a:rPr lang="ru-RU" sz="2400" dirty="0">
                <a:solidFill>
                  <a:schemeClr val="bg2"/>
                </a:solidFill>
              </a:rPr>
              <a:t/>
            </a:r>
            <a:br>
              <a:rPr lang="ru-RU" sz="2400" dirty="0">
                <a:solidFill>
                  <a:schemeClr val="bg2"/>
                </a:solidFill>
              </a:rPr>
            </a:br>
            <a:endParaRPr lang="ru-RU" sz="2400" dirty="0">
              <a:solidFill>
                <a:schemeClr val="bg2"/>
              </a:solidFill>
            </a:endParaRPr>
          </a:p>
        </p:txBody>
      </p:sp>
      <p:pic>
        <p:nvPicPr>
          <p:cNvPr id="6146" name="Picture 2" descr="C:\Users\Зеньковы\Desktop\live-cultures-the-ultimate-supplement-guide-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052736"/>
            <a:ext cx="3714776" cy="18573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Зеньковы\Downloads\HTB1FU_zXQCWBuNjy0Faq6xUlXX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284984"/>
            <a:ext cx="3257491" cy="244311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Зеньковы\Downloads\c623088a3271f0e7f67e23727b704888a22b2bd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633356"/>
            <a:ext cx="2664296" cy="1997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81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052735"/>
          </a:xfrm>
        </p:spPr>
        <p:txBody>
          <a:bodyPr/>
          <a:lstStyle/>
          <a:p>
            <a:r>
              <a:rPr lang="ru-RU" dirty="0" smtClean="0">
                <a:solidFill>
                  <a:schemeClr val="bg2"/>
                </a:solidFill>
                <a:latin typeface="Times New Roman" pitchFamily="18" charset="0"/>
                <a:cs typeface="Times New Roman" pitchFamily="18" charset="0"/>
              </a:rPr>
              <a:t>Опасные бактерии</a:t>
            </a:r>
            <a:endParaRPr lang="ru-RU" dirty="0">
              <a:solidFill>
                <a:schemeClr val="bg2"/>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42910" y="1268760"/>
            <a:ext cx="7929618" cy="4608512"/>
          </a:xfrm>
        </p:spPr>
        <p:txBody>
          <a:bodyPr>
            <a:noAutofit/>
          </a:bodyPr>
          <a:lstStyle/>
          <a:p>
            <a:pPr algn="just"/>
            <a:r>
              <a:rPr lang="ru-RU" sz="1800" dirty="0" smtClean="0">
                <a:solidFill>
                  <a:schemeClr val="bg2"/>
                </a:solidFill>
                <a:latin typeface="Times New Roman" pitchFamily="18" charset="0"/>
                <a:cs typeface="Times New Roman" pitchFamily="18" charset="0"/>
              </a:rPr>
              <a:t>Опасные бактерии </a:t>
            </a:r>
            <a:r>
              <a:rPr lang="ru-RU" sz="1800" dirty="0">
                <a:solidFill>
                  <a:schemeClr val="bg2"/>
                </a:solidFill>
                <a:latin typeface="Times New Roman" pitchFamily="18" charset="0"/>
                <a:cs typeface="Times New Roman" pitchFamily="18" charset="0"/>
              </a:rPr>
              <a:t>вызывают тяжёлые заболевания у человека (туберкулёз, сибирскую язву, ангину, пищевые отравления, гонорею и др.) , животных и растений (например, бактериальный ожог яблонь) . Благоприятные внешние условия увеличивают скорость размножения бактерий и могут вызвать эпидемии. Болезнетворные бактерии проникают в организм воздушно-капельным путем, через раны и слизистую оболочку, пищеварительный тракт. Симптомы болезней, вызываемых бактериями, обычно объясняются действием ядов, вырабатываемых этими микроорганизмами или образующихся при их разрушении. Естественная защита организмов человека и высших животных основана на фагоцитозе бактерий белыми кровяными тельцами и иммунной системе, вырабатывающей антитела, которые связывают и удаляют из кровотока чужеродные белки и углеводы. Кроме того, против бактерий существуют природные и синтетические лекарственные средства (например, пенициллин, разрушающий клеточную оболочку бактерии, или стрептомицин, инактивирующий рибосомы бактерий).</a:t>
            </a:r>
          </a:p>
        </p:txBody>
      </p:sp>
    </p:spTree>
    <p:extLst>
      <p:ext uri="{BB962C8B-B14F-4D97-AF65-F5344CB8AC3E}">
        <p14:creationId xmlns:p14="http://schemas.microsoft.com/office/powerpoint/2010/main" val="34219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1670</Words>
  <Application>Microsoft Office PowerPoint</Application>
  <PresentationFormat>Экран (4:3)</PresentationFormat>
  <Paragraphs>88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Полезные бактерии </vt:lpstr>
      <vt:lpstr>Бифидобактерии</vt:lpstr>
      <vt:lpstr>Азотобактер </vt:lpstr>
      <vt:lpstr>Молочнокислые бактерии </vt:lpstr>
      <vt:lpstr>Стрептомицеты </vt:lpstr>
      <vt:lpstr>Лактобактерии</vt:lpstr>
      <vt:lpstr>Опасные бактерии</vt:lpstr>
      <vt:lpstr>Палочка коха</vt:lpstr>
      <vt:lpstr>Золотистый стафилококк </vt:lpstr>
      <vt:lpstr>Бледная трепонема </vt:lpstr>
      <vt:lpstr>Бацилла Антракса </vt:lpstr>
      <vt:lpstr>Столбнячная палочка</vt:lpstr>
      <vt:lpstr>Холерный вибрион </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Полезные бактерии </dc:title>
  <dc:creator>Зеньковы</dc:creator>
  <cp:lastModifiedBy>Зеньковы</cp:lastModifiedBy>
  <cp:revision>17</cp:revision>
  <dcterms:created xsi:type="dcterms:W3CDTF">2020-12-23T13:59:58Z</dcterms:created>
  <dcterms:modified xsi:type="dcterms:W3CDTF">2023-01-12T15:43:05Z</dcterms:modified>
</cp:coreProperties>
</file>