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0" r:id="rId3"/>
    <p:sldId id="300" r:id="rId4"/>
    <p:sldId id="292" r:id="rId5"/>
    <p:sldId id="296" r:id="rId6"/>
    <p:sldId id="298" r:id="rId7"/>
    <p:sldId id="297" r:id="rId8"/>
    <p:sldId id="257" r:id="rId9"/>
    <p:sldId id="256" r:id="rId10"/>
    <p:sldId id="266" r:id="rId11"/>
    <p:sldId id="271" r:id="rId12"/>
    <p:sldId id="273" r:id="rId13"/>
    <p:sldId id="274" r:id="rId14"/>
    <p:sldId id="284" r:id="rId15"/>
    <p:sldId id="301" r:id="rId16"/>
    <p:sldId id="287" r:id="rId17"/>
    <p:sldId id="269" r:id="rId18"/>
    <p:sldId id="302" r:id="rId19"/>
    <p:sldId id="258" r:id="rId20"/>
    <p:sldId id="275" r:id="rId21"/>
    <p:sldId id="279" r:id="rId22"/>
    <p:sldId id="276" r:id="rId23"/>
    <p:sldId id="278" r:id="rId24"/>
    <p:sldId id="281" r:id="rId25"/>
    <p:sldId id="282" r:id="rId26"/>
    <p:sldId id="283" r:id="rId27"/>
    <p:sldId id="280" r:id="rId28"/>
    <p:sldId id="263" r:id="rId29"/>
    <p:sldId id="264" r:id="rId30"/>
    <p:sldId id="265" r:id="rId31"/>
    <p:sldId id="260" r:id="rId32"/>
    <p:sldId id="261" r:id="rId33"/>
    <p:sldId id="262" r:id="rId34"/>
    <p:sldId id="259" r:id="rId35"/>
    <p:sldId id="268" r:id="rId36"/>
    <p:sldId id="272" r:id="rId37"/>
    <p:sldId id="277" r:id="rId38"/>
    <p:sldId id="303" r:id="rId39"/>
    <p:sldId id="305" r:id="rId40"/>
    <p:sldId id="306" r:id="rId41"/>
    <p:sldId id="304" r:id="rId42"/>
    <p:sldId id="285" r:id="rId43"/>
    <p:sldId id="307" r:id="rId44"/>
    <p:sldId id="291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768F1-AC89-EAC3-4270-0914CEF11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71F644-2E2F-4662-EFBC-1D4CEBFC1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99BBB3-3809-298B-35D3-4497DCAE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E0D6CA-3AE5-876D-9AC3-5D2C8C7D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3CCADD-CA9C-E3FD-C502-AFC21F98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77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C4A86-3E34-B37C-299B-F6678D9E2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6D8BEB-A6BF-5C22-6674-63F5B46C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C1224-D78E-3E2B-A528-A7A6136C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7EEBF-273D-E0CF-F125-05A05DD0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414A3-DE77-1319-C1C0-A2E8242B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9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8DC936-3372-F471-F234-A6A911676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B3687C-833F-195C-94AC-075EBA40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68639-EF1C-8D19-6A91-DB6EA924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6FC88-0AD9-E200-CD85-B7201309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99374-D75C-D525-EB68-592522DE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2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0C243-6F8E-3661-613F-F1A16915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B1EA9E-6BB7-41C4-0716-6686E0DC5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B5D1B-F58C-C5B8-56EB-B935DE98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4AF50-8F1B-FC81-5EF7-5C8AF907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30DB6-52B6-6359-D5DF-11101041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60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076AD-E843-31C1-ABBA-58F20038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12F67-1741-60A3-E40A-F149CD1B4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7CC12C-F76A-C5A7-3C62-21BF885D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1154E6-5220-9B91-5655-42109B1B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20386-82BB-F59D-CFF0-C57FCCD5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68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CB241-7C95-7CF9-5AFC-1D782D1C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EFF6A5-9D12-C504-030F-1135D4C7A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B9B8A1-0018-313D-7ABE-94087B284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B1B1B5-9C0E-AB37-FDAF-BE7CFD2F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E586D2-F2E0-8882-3D90-88BEC4F9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15DF0D-5927-0488-41B8-856FDA6AA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21C6C-6D77-F3DF-AF56-FB519409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41146A-4928-FF93-7BC6-9E2DBC81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40E857-659E-2541-09EF-2632F621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D87151-BA3C-C627-2EC9-29F3E8764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293B99-73B8-633C-B8DF-723088FB3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7ED85BE-5766-E773-BF75-4B1C2F7B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E9B6C3-A6F7-C7D2-9892-FDECDAD9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E4D480-F2D2-A0C1-05C9-CED5A4BA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5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2B3D3-D4C2-3ABD-D94F-124F0592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3F47AF-F8A8-3A21-C141-07E54E1B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6ED87F-F1FF-B7A3-5276-0A545F9F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1A90BE-C2A9-BCCE-DA7C-E021AC3B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7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955406-9325-77A3-E922-A86F2BA2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67DF2F-628C-4966-A687-E9B0ABC1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E39624-6E43-3742-6159-705C777A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5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5067D-98DB-E5C7-9596-2D8DA35D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F58376-14C0-9FA0-D7B1-4E1E159B8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593C9D-BAA8-7937-D36C-6397053F0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ABDCF5-9DD6-E28C-2324-9D99EA5A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8BC58-9E31-60C8-B369-871E6624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49D5D6-11A0-FDF1-B5F7-6E2E0C03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48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87DA6-0348-C325-5678-080F62037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477202-DB0B-6754-9EE5-CD591AAB6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99F12A-D0CA-2DA6-16D4-0C6AAFEA1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9C9992-1232-94EC-E568-72F36AB5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6D4932-D08A-6B8C-9DDC-1C130BFF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EEF001-B460-8B53-DDC2-C38AF0B8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31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B2E95-B17B-F177-A07B-B2108349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EBE98-995C-FFC6-B1B3-951B21C47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898FF-586A-BB8D-627C-552366BF0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0844B-F5EA-48EE-8926-BE18536C9E3E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49413E-E082-EA5D-ACCE-DD6A5EFCC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2C7845-AFEB-ADD5-B71C-203D4733B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E0147-A0B1-4C04-9840-F2BBEBE64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4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isk.yandex.ru/i/w6Y0dWTEohQ3P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rulaws.ru/acts/Pismo-Minprosvescheniya-Rossii-N-SK-228_03,-Rosobrnadzora-N-01-169_08-01-ot-06.08.2021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base.garant.ru/400274954/#p_6119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pedsovet.org/article/zdravstvuj-dorogoj-sergej-kravcov-skolniki-o-tom-cto-skazali-by-ministru-prosvesenia-pri-vstrec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400274954/#p_61433" TargetMode="External"/><Relationship Id="rId2" Type="http://schemas.openxmlformats.org/officeDocument/2006/relationships/hyperlink" Target="https://base.garant.ru/75093644/#p_4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ase.garant.ru/400274954/#block_1000" TargetMode="External"/><Relationship Id="rId5" Type="http://schemas.openxmlformats.org/officeDocument/2006/relationships/hyperlink" Target="https://base.garant.ru/400274954/#p_61436" TargetMode="External"/><Relationship Id="rId4" Type="http://schemas.openxmlformats.org/officeDocument/2006/relationships/hyperlink" Target="https://base.garant.ru/75093644/#p_492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420326905#A8A0NE" TargetMode="External"/><Relationship Id="rId2" Type="http://schemas.openxmlformats.org/officeDocument/2006/relationships/hyperlink" Target="https://docs.cntd.ru/document/420326554#7DO0K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902389617#A8A0NE" TargetMode="External"/><Relationship Id="rId2" Type="http://schemas.openxmlformats.org/officeDocument/2006/relationships/hyperlink" Target="https://docs.cntd.ru/document/351176032#6560I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cntd.ru/document/902389617#BSA0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tasschool1.ru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rao.ru/media/editor/uploads/2022/08/24/_-_2022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39B11E-D293-A849-10E8-18245778C4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97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E95F0C-7DCA-7D78-8499-67BED015D15D}"/>
              </a:ext>
            </a:extLst>
          </p:cNvPr>
          <p:cNvSpPr txBox="1"/>
          <p:nvPr/>
        </p:nvSpPr>
        <p:spPr>
          <a:xfrm>
            <a:off x="233266" y="3093508"/>
            <a:ext cx="11523306" cy="368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начнется апробация проекта в сфере образования </a:t>
            </a: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"Школа </a:t>
            </a:r>
            <a:r>
              <a:rPr lang="ru-RU" sz="1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России".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ИДЕЯ  -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«Школа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является механизмом реализации базового принципа системы российского образования, сформулированного Президентом Российской Федерации В.В. Путиным: «справедливость, то есть доступность качественного образования для каждого ребенка в соответствии с его интересами и способностями. Причем независимо от того, где он живет – в городе или деревне, в Москве или любом другом регионе страны, независимо от того, где учится – в государственной школе или частной, и, конечно, независимо от социального статуса и доходов родителей» .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- </a:t>
            </a:r>
            <a:r>
              <a:rPr lang="en-US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https://disk.yandex.ru/i/w6Y0dWTEohQ3PQ</a:t>
            </a: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-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апреля была принята концепция "идеальной школы", </a:t>
            </a:r>
            <a:r>
              <a:rPr lang="ru-RU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то что концепция в целом принята, в ближайшее время должны еще пройти общественные обсуждения. Разработка методических материалов закончится к июню, а уже с 1 сентября 2022 года в ряде пилотных (изъявивших желание) школ начнется </a:t>
            </a:r>
            <a:r>
              <a:rPr lang="ru-RU" sz="1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</a:t>
            </a:r>
            <a:r>
              <a:rPr lang="ru-RU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2023 года новая модель распространится на все российские школы.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017144-FB86-30E3-D349-49D29EACE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8" b="18515"/>
          <a:stretch/>
        </p:blipFill>
        <p:spPr>
          <a:xfrm>
            <a:off x="2662335" y="-205271"/>
            <a:ext cx="6867329" cy="32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587AA-646E-8AB9-0AB0-07B64395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5B42AF-B217-291D-2804-98783CA01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04" y="365125"/>
            <a:ext cx="11841592" cy="6018294"/>
          </a:xfrm>
        </p:spPr>
      </p:pic>
    </p:spTree>
    <p:extLst>
      <p:ext uri="{BB962C8B-B14F-4D97-AF65-F5344CB8AC3E}">
        <p14:creationId xmlns:p14="http://schemas.microsoft.com/office/powerpoint/2010/main" val="1618320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0F0F9C-3B17-E1C2-8138-0C97B7FBC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7" y="-111969"/>
            <a:ext cx="12187313" cy="6969969"/>
          </a:xfrm>
        </p:spPr>
      </p:pic>
    </p:spTree>
    <p:extLst>
      <p:ext uri="{BB962C8B-B14F-4D97-AF65-F5344CB8AC3E}">
        <p14:creationId xmlns:p14="http://schemas.microsoft.com/office/powerpoint/2010/main" val="286300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B7AA5-DE9E-2366-B3A6-B2ED5A01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49" y="115823"/>
            <a:ext cx="11899155" cy="66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5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36717-4215-11BC-92A9-927AD57C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FB05F9-1C82-00C6-A8C6-3CA07BC01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4600"/>
          </a:xfrm>
        </p:spPr>
      </p:pic>
    </p:spTree>
    <p:extLst>
      <p:ext uri="{BB962C8B-B14F-4D97-AF65-F5344CB8AC3E}">
        <p14:creationId xmlns:p14="http://schemas.microsoft.com/office/powerpoint/2010/main" val="3179958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6A3A92-5A01-4AD5-0E5E-310E58A572FA}"/>
              </a:ext>
            </a:extLst>
          </p:cNvPr>
          <p:cNvSpPr txBox="1"/>
          <p:nvPr/>
        </p:nvSpPr>
        <p:spPr>
          <a:xfrm>
            <a:off x="311085" y="228675"/>
            <a:ext cx="112273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N СК-7/07ВН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ПСИХОЛОГИЧЕСКОЙ СЛУЖБЫ В СИСТЕМЕ ОБЩЕГО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СРЕДНЕГО ПРОФЕССИОНАЛЬНОГО ОБРАЗОВАНИЯ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ФЕДЕРАЦИИ НА ПЕРИОД ДО 2025 ГОДА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13757-4A27-333E-53E5-E02D362E780C}"/>
              </a:ext>
            </a:extLst>
          </p:cNvPr>
          <p:cNvSpPr txBox="1"/>
          <p:nvPr/>
        </p:nvSpPr>
        <p:spPr>
          <a:xfrm>
            <a:off x="200321" y="1470110"/>
            <a:ext cx="115266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22222"/>
                </a:solidFill>
                <a:effectLst/>
                <a:latin typeface="Titillium Web" panose="00000500000000000000" pitchFamily="2" charset="0"/>
              </a:rPr>
              <a:t>В Концепции под психологической службой понимается организационная структура, осуществляющая деятельность по психолого-педагогическому сопровождению участников образовательных отношений в системе общего образования и среднего профессионального образования.</a:t>
            </a:r>
          </a:p>
          <a:p>
            <a:pPr algn="just"/>
            <a:endParaRPr lang="ru-RU" dirty="0">
              <a:solidFill>
                <a:srgbClr val="222222"/>
              </a:solidFill>
            </a:endParaRPr>
          </a:p>
          <a:p>
            <a:pPr algn="just"/>
            <a:endParaRPr lang="ru-RU" dirty="0">
              <a:solidFill>
                <a:srgbClr val="222222"/>
              </a:solidFill>
            </a:endParaRPr>
          </a:p>
          <a:p>
            <a:pPr algn="just"/>
            <a:r>
              <a:rPr lang="ru-RU" b="0" i="0" dirty="0">
                <a:solidFill>
                  <a:srgbClr val="222222"/>
                </a:solidFill>
                <a:effectLst/>
                <a:latin typeface="Titillium Web" panose="00000500000000000000" pitchFamily="2" charset="0"/>
              </a:rPr>
              <a:t>Целью Концепции является формирование единого пространства психологического сопровождения (нормативного, организационного, управленческого, методического) в системе общего образования и среднего профессионального образования для повышения доступности и качества психологической помощи участникам образовательных отношений при реализации национальных целей развития Российской Федерации на период до 2030 года, определенных Указом Президента Российской Федерации от 21 июля 2020 г. N 474 "О национальных целях развития Российской Федерации на период до 2030 года" (далее - Указ N 474).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04448B-0026-5D6C-0025-EDB6B159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54" y="4524865"/>
            <a:ext cx="3274973" cy="21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9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E691F-D9FD-AA29-B1B0-01ECFDE9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480E46-C39F-E123-FD01-D8C9B14CC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14630" cy="6858000"/>
          </a:xfrm>
        </p:spPr>
      </p:pic>
    </p:spTree>
    <p:extLst>
      <p:ext uri="{BB962C8B-B14F-4D97-AF65-F5344CB8AC3E}">
        <p14:creationId xmlns:p14="http://schemas.microsoft.com/office/powerpoint/2010/main" val="226201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F568AA-6761-B06B-DADA-9E60441E9134}"/>
              </a:ext>
            </a:extLst>
          </p:cNvPr>
          <p:cNvSpPr txBox="1"/>
          <p:nvPr/>
        </p:nvSpPr>
        <p:spPr>
          <a:xfrm>
            <a:off x="324239" y="222102"/>
            <a:ext cx="1160961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1400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МИНИСТЕРСТВО ПРОСВЕЩЕНИЯ РОССИЙСКОЙ ФЕДЕРАЦИИ</a:t>
            </a:r>
            <a:br>
              <a:rPr lang="ru-RU" sz="1400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</a:br>
            <a:r>
              <a:rPr lang="ru-RU" sz="1400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ФЕДЕРАЛЬНАЯ СЛУЖБА ПО НАДЗОРУ В СФЕРЕ ОБРАЗОВАНИЯ И НАУКИ № 01-169/08-01</a:t>
            </a:r>
          </a:p>
          <a:p>
            <a:pPr algn="ctr" fontAlgn="base"/>
            <a:r>
              <a:rPr lang="ru-RU" sz="1400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ПИСЬМО</a:t>
            </a:r>
            <a:br>
              <a:rPr lang="ru-RU" sz="1400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</a:br>
            <a:r>
              <a:rPr lang="ru-RU" sz="1400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от 6 августа 2021 года</a:t>
            </a:r>
          </a:p>
          <a:p>
            <a:pPr algn="just" fontAlgn="base"/>
            <a:r>
              <a:rPr lang="en-US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  <a:hlinkClick r:id="rId2"/>
              </a:rPr>
              <a:t>https://rulaws.ru/acts/Pismo-Minprosvescheniya-Rossii-N-SK-228_03,-Rosobrnadzora-N-01-169_08-01-ot-06.08.2021/</a:t>
            </a:r>
            <a:r>
              <a:rPr lang="ru-RU" b="1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 </a:t>
            </a:r>
          </a:p>
          <a:p>
            <a:pPr algn="just" fontAlgn="base"/>
            <a:endParaRPr lang="ru-RU" sz="800" b="1" i="0" dirty="0">
              <a:solidFill>
                <a:srgbClr val="222222"/>
              </a:solidFill>
              <a:effectLst/>
              <a:latin typeface="Titillium Web" panose="020B0604020202020204" pitchFamily="2" charset="0"/>
            </a:endParaRPr>
          </a:p>
          <a:p>
            <a:pPr algn="l" fontAlgn="base"/>
            <a:r>
              <a:rPr lang="ru-RU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2.1. В целях упорядочивания системы оценочных процедур, проводимых в общеобразовательной организации (далее - ОО), рекомендуется:</a:t>
            </a:r>
          </a:p>
          <a:p>
            <a:pPr algn="just" fontAlgn="base"/>
            <a:r>
              <a:rPr lang="ru-RU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проводить оценочные процедуры по каждому учебному предмету в одной параллели классов не чаще 1 раза в 2,5 недели. При этом объем учебного времени, затрачиваемого на проведение оценочных процедур, не должен превышать 10% от всего объема учебного времени, отводимого на изучение данного учебного предмета в данной параллели в текущем учебном году;</a:t>
            </a:r>
          </a:p>
          <a:p>
            <a:pPr algn="just" fontAlgn="base"/>
            <a:endParaRPr lang="ru-RU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не проводить оценочные процедуры на первом и последнем уроках, за исключением учебных предметов, по которым проводится не более 1 урока в неделю, причем этот урок является первым или последним в расписании;</a:t>
            </a:r>
          </a:p>
          <a:p>
            <a:pPr algn="just" fontAlgn="base"/>
            <a:endParaRPr lang="ru-RU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не проводить для обучающихся одного класса более одной оценочной процедуры в день;</a:t>
            </a:r>
          </a:p>
          <a:p>
            <a:pPr algn="just" fontAlgn="base"/>
            <a:endParaRPr lang="ru-RU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г) исключить ситуации замещения полноценного учебного процесса в соответствии с образовательной программой многократным выполнением однотипных заданий конкретной оценочной процедуры, проведения "предварительных" контрольных или проверочных работ непосредственно перед планируемой датой проведения оценочной процедуры;</a:t>
            </a:r>
          </a:p>
          <a:p>
            <a:pPr algn="just" fontAlgn="base"/>
            <a:endParaRPr lang="ru-RU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д) при проведении оценочной процедуры учитывать необходимость реализации в рамках учебного процесса таких этапов, как проверка работ обучающихся, формирование массива результатов оценочной процедуры, анализ результатов учителем, разбор ошибок, допущенных обучающимися при выполнении работы, отработка выявленных проблем, при необходимости - повторение и закрепление материала;</a:t>
            </a:r>
            <a:endParaRPr lang="ru-RU" b="1" i="0" dirty="0">
              <a:solidFill>
                <a:srgbClr val="222222"/>
              </a:solidFill>
              <a:effectLst/>
              <a:latin typeface="Titillium Web" panose="020B0604020202020204" pitchFamily="2" charset="0"/>
            </a:endParaRPr>
          </a:p>
          <a:p>
            <a:pPr algn="just" fontAlgn="base"/>
            <a:endParaRPr lang="ru-RU" b="1" i="0" dirty="0">
              <a:solidFill>
                <a:srgbClr val="222222"/>
              </a:solidFill>
              <a:effectLst/>
              <a:latin typeface="Titillium Web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33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95E23-BA74-74F6-54DA-5ADFACC5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2FBFC-A915-18BC-948C-BFE18A05B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4B3FAD-392A-E6AF-94CF-D203FCB2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009"/>
            <a:ext cx="12248209" cy="68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6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065302-ADC1-BC66-C203-43FA712AEA27}"/>
              </a:ext>
            </a:extLst>
          </p:cNvPr>
          <p:cNvSpPr txBox="1"/>
          <p:nvPr/>
        </p:nvSpPr>
        <p:spPr>
          <a:xfrm>
            <a:off x="289248" y="402877"/>
            <a:ext cx="117752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"Школьные" СанПиН – 2021:</a:t>
            </a:r>
          </a:p>
          <a:p>
            <a:pPr algn="ctr"/>
            <a:r>
              <a:rPr lang="ru-RU" b="1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актуальные требования к помещениям, организации образовательного процесса и учебникам</a:t>
            </a:r>
          </a:p>
          <a:p>
            <a:pPr algn="r"/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19 августа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947B5-DC42-ACEB-77B1-CD3F8633E0AB}"/>
              </a:ext>
            </a:extLst>
          </p:cNvPr>
          <p:cNvSpPr txBox="1"/>
          <p:nvPr/>
        </p:nvSpPr>
        <p:spPr>
          <a:xfrm>
            <a:off x="781439" y="1603206"/>
            <a:ext cx="1085383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0060AE"/>
                </a:solidFill>
                <a:effectLst/>
                <a:latin typeface="Arial" panose="020B0604020202020204" pitchFamily="34" charset="0"/>
              </a:rPr>
              <a:t>Требования к территории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0060AE"/>
                </a:solidFill>
                <a:effectLst/>
                <a:latin typeface="Arial" panose="020B0604020202020204" pitchFamily="34" charset="0"/>
              </a:rPr>
              <a:t>Требования к помещениям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0060AE"/>
                </a:solidFill>
                <a:effectLst/>
                <a:latin typeface="Arial" panose="020B0604020202020204" pitchFamily="34" charset="0"/>
              </a:rPr>
              <a:t>Требования к уборке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0060AE"/>
                </a:solidFill>
                <a:effectLst/>
                <a:latin typeface="Arial" panose="020B0604020202020204" pitchFamily="34" charset="0"/>
              </a:rPr>
              <a:t>Требования к учебникам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Требования к организации образовательного процесса</a:t>
            </a:r>
          </a:p>
          <a:p>
            <a:endParaRPr lang="ru-RU" b="1" dirty="0">
              <a:solidFill>
                <a:srgbClr val="0060AE"/>
              </a:solidFill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Также </a:t>
            </a:r>
            <a:r>
              <a:rPr lang="ru-RU" b="0" i="0" u="sng" dirty="0">
                <a:solidFill>
                  <a:srgbClr val="808080"/>
                </a:solidFill>
                <a:effectLst/>
                <a:latin typeface="Arial" panose="020B0604020202020204" pitchFamily="34" charset="0"/>
                <a:hlinkClick r:id="rId2"/>
              </a:rPr>
              <a:t>регламентированы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/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количество видов учебной деятельности на учебном занятии: для начальной школы – 3-7, для остальных – 5-7 видов;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продолжительность одного вида учебной деятельности на занятии: для младших школьников – 5-7 минут, для остальных – 7-10 минут;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общий недельный объем внеурочной деятельности – не более 10 часов;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продолжительность выполнения домашних заданий: для 1-х классов – 1 час, для 2-3-х классов – 1,5 часа; 4-5-х классов – 2 часа, 6-8-х классов – 2,5 часа, 9-11-х классов – 3,5 часа.</a:t>
            </a:r>
          </a:p>
          <a:p>
            <a:endParaRPr lang="ru-RU" b="1" dirty="0">
              <a:solidFill>
                <a:srgbClr val="0060AE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21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01848D8-8C34-42C4-F2AE-E52F47030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" t="12517" r="1"/>
          <a:stretch/>
        </p:blipFill>
        <p:spPr bwMode="auto">
          <a:xfrm>
            <a:off x="544317" y="3734041"/>
            <a:ext cx="4752076" cy="309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5F7C909-77BE-5180-E64F-05332186D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3274" b="5293"/>
          <a:stretch/>
        </p:blipFill>
        <p:spPr bwMode="auto">
          <a:xfrm>
            <a:off x="6018245" y="3264774"/>
            <a:ext cx="5493853" cy="3803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73FCED4-A60F-EE0A-4F5F-A5B1651C8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12262" r="5844" b="10194"/>
          <a:stretch/>
        </p:blipFill>
        <p:spPr bwMode="auto">
          <a:xfrm>
            <a:off x="6018245" y="89290"/>
            <a:ext cx="5142577" cy="3253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6FB2DD-F92E-C619-25FC-3DB29A2056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5"/>
          <a:stretch/>
        </p:blipFill>
        <p:spPr>
          <a:xfrm>
            <a:off x="353803" y="56986"/>
            <a:ext cx="5342393" cy="367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2272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C92D29-C018-3976-2A1F-F3E4A6F1D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10" b="8719"/>
          <a:stretch/>
        </p:blipFill>
        <p:spPr>
          <a:xfrm>
            <a:off x="0" y="121299"/>
            <a:ext cx="11907264" cy="64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62B1-E052-0E8C-A634-47EB8207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9FDF83-E94C-E136-5559-DA986C8C9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45" y="138728"/>
            <a:ext cx="12484852" cy="6354147"/>
          </a:xfrm>
        </p:spPr>
      </p:pic>
    </p:spTree>
    <p:extLst>
      <p:ext uri="{BB962C8B-B14F-4D97-AF65-F5344CB8AC3E}">
        <p14:creationId xmlns:p14="http://schemas.microsoft.com/office/powerpoint/2010/main" val="1220572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0FAAA-857B-5C39-B013-D83E67EB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3DCD68-B7BE-B97B-699E-4041874C4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8" r="2766"/>
          <a:stretch/>
        </p:blipFill>
        <p:spPr>
          <a:xfrm>
            <a:off x="-1" y="-1"/>
            <a:ext cx="12192001" cy="7036185"/>
          </a:xfrm>
        </p:spPr>
      </p:pic>
    </p:spTree>
    <p:extLst>
      <p:ext uri="{BB962C8B-B14F-4D97-AF65-F5344CB8AC3E}">
        <p14:creationId xmlns:p14="http://schemas.microsoft.com/office/powerpoint/2010/main" val="1576989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B35C53-4EFB-04AB-CFBF-99CFE7E5D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902" y="177282"/>
            <a:ext cx="11114314" cy="623284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900" b="1" i="0" cap="all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МИНПРОСВЕЩЕНИЯ РОССИИ ОТ 30.06.2021 N 396 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900" b="1" i="0" cap="all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"О СОЗДАНИИ ФЕДЕРАЛЬНОЙ ГОСУДАРСТВЕННОЙ ИНФОРМАЦИОННОЙ СИСТЕМЫ МИНПРОСВЕЩЕНИЯ РОССИИ "МОЯ ШКОЛА" (ВМЕСТЕ С "КОНЦЕПЦИЕЙ СОЗДАНИЯ ФЕДЕРАЛЬНОЙ ГОСУДАРСТВЕННОЙ ИНФОРМАЦИОННОЙ СИСТЕМЫ МИНПРОСВЕЩЕНИЯ РОССИИ "МОЯ ШКОЛА")</a:t>
            </a:r>
          </a:p>
          <a:p>
            <a:pPr algn="ctr">
              <a:lnSpc>
                <a:spcPct val="170000"/>
              </a:lnSpc>
              <a:spcBef>
                <a:spcPts val="0"/>
              </a:spcBef>
            </a:pPr>
            <a:endParaRPr lang="ru-RU" sz="2500" b="0" i="0" dirty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в 15 регионах начнется апробация Федеральной государственной информационной системы «Моя школа». А </a:t>
            </a:r>
            <a:r>
              <a:rPr lang="ru-RU" sz="3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2023 года к единому порталу с доступом к качественному и проверенному образовательному контенту подключатся уже все школы страны</a:t>
            </a: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сервис внедряется в образовательные программы в качестве вспомогательного инструмента традиционной системы обучения. Он призван снизить нагрузку на педагогов, помочь им с материалами для проведения уроков.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ru-RU" sz="3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3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ГИС будут интегрированы электронный школьный дневник, журнал, расписание, облако для файлов, библиотека контента с курсами, а также система поддержки проектной деятельности и портфолио учеников. Ее пользователями станут преподаватели, родители, ученики и поставщики контента. Регистрация на платформе будет доступна через госуслуги.</a:t>
            </a:r>
          </a:p>
        </p:txBody>
      </p:sp>
    </p:spTree>
    <p:extLst>
      <p:ext uri="{BB962C8B-B14F-4D97-AF65-F5344CB8AC3E}">
        <p14:creationId xmlns:p14="http://schemas.microsoft.com/office/powerpoint/2010/main" val="3049335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0EB7AB-00E5-7000-241F-76982E1F7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34" y="438539"/>
            <a:ext cx="11884131" cy="63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97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B1C88B-B981-E36E-569A-4A44F5C62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4" y="-177282"/>
            <a:ext cx="11402008" cy="5916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B3F2D5-C807-E464-A0D9-F293B403C65D}"/>
              </a:ext>
            </a:extLst>
          </p:cNvPr>
          <p:cNvSpPr txBox="1"/>
          <p:nvPr/>
        </p:nvSpPr>
        <p:spPr>
          <a:xfrm>
            <a:off x="300524" y="6081040"/>
            <a:ext cx="11590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Методические рекомендации по работе на платформе ФГИС «Моя школа» (роль «Педагогический работник», роль «Администратор ОО») </a:t>
            </a:r>
          </a:p>
        </p:txBody>
      </p:sp>
    </p:spTree>
    <p:extLst>
      <p:ext uri="{BB962C8B-B14F-4D97-AF65-F5344CB8AC3E}">
        <p14:creationId xmlns:p14="http://schemas.microsoft.com/office/powerpoint/2010/main" val="3590870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36C50-B9E9-BC04-EDB0-37E0D2B9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44" y="311746"/>
            <a:ext cx="8774933" cy="63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49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CB0AB-D78E-0025-4EAB-0F93F2803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183397-0AEA-F4BA-C895-69BA5BA9A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88"/>
          <a:stretch/>
        </p:blipFill>
        <p:spPr>
          <a:xfrm>
            <a:off x="96722" y="158620"/>
            <a:ext cx="11659850" cy="6699380"/>
          </a:xfrm>
        </p:spPr>
      </p:pic>
    </p:spTree>
    <p:extLst>
      <p:ext uri="{BB962C8B-B14F-4D97-AF65-F5344CB8AC3E}">
        <p14:creationId xmlns:p14="http://schemas.microsoft.com/office/powerpoint/2010/main" val="1861483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C8DC2B-6850-2DC2-7CA8-C23899712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" t="17762"/>
          <a:stretch/>
        </p:blipFill>
        <p:spPr>
          <a:xfrm>
            <a:off x="1203650" y="233266"/>
            <a:ext cx="9265298" cy="39145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D999AC-0CD2-492A-86A4-8B64A23DA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" r="7679"/>
          <a:stretch/>
        </p:blipFill>
        <p:spPr>
          <a:xfrm>
            <a:off x="457199" y="4000500"/>
            <a:ext cx="109914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72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468DBA-3AD0-3BB2-61D0-C2A409C8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5" t="8179" r="7573" b="9212"/>
          <a:stretch/>
        </p:blipFill>
        <p:spPr>
          <a:xfrm>
            <a:off x="1698172" y="2661451"/>
            <a:ext cx="8423987" cy="42245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8531BD-5A38-45F5-E551-56D0314F8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9" b="9975"/>
          <a:stretch/>
        </p:blipFill>
        <p:spPr>
          <a:xfrm>
            <a:off x="1155537" y="74645"/>
            <a:ext cx="9723958" cy="25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1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0E1AEBDD-1179-A9EC-B323-1E5F5267B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56546"/>
              </p:ext>
            </p:extLst>
          </p:nvPr>
        </p:nvGraphicFramePr>
        <p:xfrm>
          <a:off x="513184" y="0"/>
          <a:ext cx="11150081" cy="666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89">
                  <a:extLst>
                    <a:ext uri="{9D8B030D-6E8A-4147-A177-3AD203B41FA5}">
                      <a16:colId xmlns:a16="http://schemas.microsoft.com/office/drawing/2014/main" val="1615731307"/>
                    </a:ext>
                  </a:extLst>
                </a:gridCol>
                <a:gridCol w="5641392">
                  <a:extLst>
                    <a:ext uri="{9D8B030D-6E8A-4147-A177-3AD203B41FA5}">
                      <a16:colId xmlns:a16="http://schemas.microsoft.com/office/drawing/2014/main" val="2128999678"/>
                    </a:ext>
                  </a:extLst>
                </a:gridCol>
              </a:tblGrid>
              <a:tr h="7435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«Здравствуйте, дорогой Сергей Кравцов. У меня есть несколько предложений для нашей системы образования”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09089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239613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897706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79394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991015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r>
                        <a:rPr lang="en-US" sz="1600" dirty="0">
                          <a:hlinkClick r:id="rId2"/>
                        </a:rPr>
                        <a:t>https://pedsovet.org/article/zdravstvuj-dorogoj-sergej-kravcov-skolniki-o-tom-cto-skazali-by-ministru-prosvesenia-pri-vstrece</a:t>
                      </a:r>
                      <a:r>
                        <a:rPr lang="ru-RU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334205"/>
                  </a:ext>
                </a:extLst>
              </a:tr>
              <a:tr h="796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Больше практики, меньше теории</a:t>
                      </a:r>
                    </a:p>
                    <a:p>
                      <a:pPr algn="just"/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«Попросил бы добавить в школы профориентацию, а также разделить школьников на профильные классы, начиная с 7-8 класса».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404981"/>
                  </a:ext>
                </a:extLst>
              </a:tr>
              <a:tr h="1692964"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«В классах общеобразовательных школ все учатся по одной программе, если бы была возможность выбора предметов и степени углублённого изучения, это снизило бы нагрузку на учителей и освободило время для изучения профильных дисциплин».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525643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C282C3F7-6A1A-49F7-3D03-9CBD6A957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3175" r="23268" b="16228"/>
          <a:stretch/>
        </p:blipFill>
        <p:spPr bwMode="auto">
          <a:xfrm>
            <a:off x="513184" y="765110"/>
            <a:ext cx="5524887" cy="26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1C623-74D6-C0CB-0491-7B7485E5D4A3}"/>
              </a:ext>
            </a:extLst>
          </p:cNvPr>
          <p:cNvSpPr txBox="1"/>
          <p:nvPr/>
        </p:nvSpPr>
        <p:spPr>
          <a:xfrm>
            <a:off x="513184" y="6264498"/>
            <a:ext cx="5721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Исследователи из команды интерактивной рабочей тетради </a:t>
            </a:r>
            <a:r>
              <a:rPr lang="ru-RU" sz="1400" b="1" i="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Skysmart</a:t>
            </a:r>
            <a:r>
              <a:rPr lang="ru-RU" sz="14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разработанной совместно с Издательством «Просвещение»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601661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01439-2438-9E51-2A79-3D7ADD58F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8" t="28" r="5400" b="5416"/>
          <a:stretch/>
        </p:blipFill>
        <p:spPr>
          <a:xfrm>
            <a:off x="877078" y="139959"/>
            <a:ext cx="10142375" cy="62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6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E874C-4C7D-BA16-53EF-1759C9A2D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2" y="904232"/>
            <a:ext cx="10680441" cy="52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49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4B4DA4-D50C-335D-0787-469A90946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61"/>
          <a:stretch/>
        </p:blipFill>
        <p:spPr>
          <a:xfrm>
            <a:off x="475859" y="340064"/>
            <a:ext cx="8633171" cy="40733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81737A-9986-7753-D438-C80DAF45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331"/>
          <a:stretch/>
        </p:blipFill>
        <p:spPr>
          <a:xfrm>
            <a:off x="3489648" y="3429000"/>
            <a:ext cx="7890948" cy="30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23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FE3EA-7523-A2E3-E6E6-70E9F327B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" t="4896" r="542" b="5382"/>
          <a:stretch/>
        </p:blipFill>
        <p:spPr>
          <a:xfrm>
            <a:off x="1258077" y="83977"/>
            <a:ext cx="9675845" cy="3485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F62F90-A1EE-13A1-7C9F-616FA6F6C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" t="33807" r="6701" b="-438"/>
          <a:stretch/>
        </p:blipFill>
        <p:spPr>
          <a:xfrm>
            <a:off x="1258077" y="3676260"/>
            <a:ext cx="9675846" cy="28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73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0355F9-CEB8-FF9A-B408-097477B575CC}"/>
              </a:ext>
            </a:extLst>
          </p:cNvPr>
          <p:cNvSpPr txBox="1"/>
          <p:nvPr/>
        </p:nvSpPr>
        <p:spPr>
          <a:xfrm>
            <a:off x="475861" y="330953"/>
            <a:ext cx="113833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Организации учебного процесса касаются и правила, регламентирующие порядок использования электронных средств обучения, – таких, как интерактивные доски, сенсорные экраны, информационные панели и иные средства отображения информации, а также компьютеры, ноутбуки, планшеты, моноблоки. </a:t>
            </a:r>
          </a:p>
          <a:p>
            <a:pPr algn="just"/>
            <a:endParaRPr lang="ru-RU" sz="16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Ограничена общая продолжительность использования электронных средств обучения на уроке. Например, использование интерактивной доски детьми до 10 лет не должно превышать 20 минут, старше 10 лет – 30 минут, компьютера – для учеников 1-2-х классов – 20 минут, 3-4-х классов – 25 минут, 5-9-х классов – 30 минут, 10-11-х классов – 35 минут. </a:t>
            </a:r>
          </a:p>
          <a:p>
            <a:pPr algn="just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Важная оговорка имеется в части применения ноутбуков обучающимися начальных классов – это возможно только при наличии дополнительной клавиатуры (</a:t>
            </a:r>
            <a:r>
              <a:rPr lang="ru-RU" sz="1600" b="0" i="0" u="sng" dirty="0">
                <a:solidFill>
                  <a:srgbClr val="808080"/>
                </a:solidFill>
                <a:effectLst/>
                <a:latin typeface="Arial" panose="020B0604020202020204" pitchFamily="34" charset="0"/>
                <a:hlinkClick r:id="rId2"/>
              </a:rPr>
              <a:t>п. 3.5.4 СП 2.4.3648-20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). Если же с помощью электронного средства детям демонстрируются фильмы, программы или иная информация, требующая ее фиксации в тетрадях, то непрерывно использовать экран учащимся начальных классов можно только 10 минут, 5-9-х классов – 15 минут. </a:t>
            </a:r>
          </a:p>
          <a:p>
            <a:pPr algn="just"/>
            <a:endParaRPr lang="ru-RU" sz="1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 числе установленных </a:t>
            </a:r>
            <a:r>
              <a:rPr lang="ru-RU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запретов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– одновременное использование детьми на занятиях более двух различных электронных средств (например, интерактивной доски и персонального компьютера, интерактивной доски и планшета, причем если используются 2 средства, то суммарное время работы с ними </a:t>
            </a:r>
            <a:r>
              <a:rPr lang="ru-RU" sz="1600" b="0" i="0" u="sng" dirty="0">
                <a:solidFill>
                  <a:srgbClr val="808080"/>
                </a:solidFill>
                <a:effectLst/>
                <a:latin typeface="Arial" panose="020B0604020202020204" pitchFamily="34" charset="0"/>
                <a:hlinkClick r:id="rId3"/>
              </a:rPr>
              <a:t>не должно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превышать максимума по одному из них), использование для образовательных целей мобильных средств связи и размещение базовых станций подвижной сотовой связи на собственной территории образовательных организаций. А в числе нормируемых параметров – зрительная дистанция до экрана не менее 50 см, а для планшетов – размещение на столе под углом наклона 30° (</a:t>
            </a:r>
            <a:r>
              <a:rPr lang="ru-RU" sz="1600" b="0" i="0" u="sng" dirty="0">
                <a:solidFill>
                  <a:srgbClr val="808080"/>
                </a:solidFill>
                <a:effectLst/>
                <a:latin typeface="Arial" panose="020B0604020202020204" pitchFamily="34" charset="0"/>
                <a:hlinkClick r:id="rId4"/>
              </a:rPr>
              <a:t>п. 3.5.7 СП 2.4.3648-20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algn="just"/>
            <a:endParaRPr lang="ru-RU" sz="16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Более подробно продолжительность использования электронных средств обучения расписана в отдельной </a:t>
            </a:r>
            <a:r>
              <a:rPr lang="ru-RU" sz="1600" b="1" i="0" u="sng" dirty="0">
                <a:solidFill>
                  <a:srgbClr val="808080"/>
                </a:solidFill>
                <a:effectLst/>
                <a:latin typeface="Arial" panose="020B0604020202020204" pitchFamily="34" charset="0"/>
                <a:hlinkClick r:id="rId5"/>
              </a:rPr>
              <a:t>таблице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в </a:t>
            </a:r>
            <a:r>
              <a:rPr lang="ru-RU" sz="1600" b="1" i="0" u="sng" dirty="0">
                <a:solidFill>
                  <a:srgbClr val="808080"/>
                </a:solidFill>
                <a:effectLst/>
                <a:latin typeface="Arial" panose="020B0604020202020204" pitchFamily="34" charset="0"/>
                <a:hlinkClick r:id="rId6"/>
              </a:rPr>
              <a:t>СанПиН 1.2.3685-21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– с указанием не только предельного времени использования на уроке, но и суммарно за день в школе и дома, в том числе в рамках досуговой деятельности</a:t>
            </a:r>
            <a:r>
              <a:rPr lang="ru-RU" sz="1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2637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EB53A4-34A8-99EF-23F6-69888DAEC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" y="121298"/>
            <a:ext cx="11420669" cy="688599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попытка дать ответы на многие вопросы учителей, учеников и их родителей.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объединение в один документ всех методических подходов, где будут отражены следующие направления: единые требования к составлению расписания, единые программы и календарно-тематические планирования по предметам, единые педагогические подходы и др.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предполагается создание своего рода «настольной книги» директора школы, в которую войдут примеры, образцы, шаблоны документов и программ, регламентов и календарно-тематических планов, единого штатного расписания, кейсы лучших практик, мероприятий и событий.</a:t>
            </a:r>
          </a:p>
          <a:p>
            <a:pPr marL="0" indent="0" algn="ctr">
              <a:buNone/>
            </a:pPr>
            <a:endParaRPr lang="ru-RU" sz="49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будет в "Методических рекомендациях" к проекту</a:t>
            </a:r>
          </a:p>
          <a:p>
            <a:pPr marL="0" indent="0" algn="l">
              <a:buNone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будут касаться следующих вопросов: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оплаты труда педагогов,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штатное расписание;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учеников;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театры;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секции и клубы;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257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AF8EF3-7689-DF8E-DA8F-C851910AC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604" y="0"/>
            <a:ext cx="10841616" cy="6887722"/>
          </a:xfrm>
        </p:spPr>
      </p:pic>
    </p:spTree>
    <p:extLst>
      <p:ext uri="{BB962C8B-B14F-4D97-AF65-F5344CB8AC3E}">
        <p14:creationId xmlns:p14="http://schemas.microsoft.com/office/powerpoint/2010/main" val="153189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B8963-8784-3C56-1299-9B11A4CA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7E5D7E-D4E9-FE87-CEA5-C084820AC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083143" cy="6764695"/>
          </a:xfrm>
        </p:spPr>
      </p:pic>
    </p:spTree>
    <p:extLst>
      <p:ext uri="{BB962C8B-B14F-4D97-AF65-F5344CB8AC3E}">
        <p14:creationId xmlns:p14="http://schemas.microsoft.com/office/powerpoint/2010/main" val="1607405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5C8247-BD1C-9EBD-6C69-175E1A6E6AF1}"/>
              </a:ext>
            </a:extLst>
          </p:cNvPr>
          <p:cNvSpPr txBox="1"/>
          <p:nvPr/>
        </p:nvSpPr>
        <p:spPr>
          <a:xfrm>
            <a:off x="329938" y="302479"/>
            <a:ext cx="11547835" cy="6143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020C22"/>
                </a:solidFill>
                <a:effectLst/>
                <a:latin typeface="ITCFranklinGothicW10-Md 862399"/>
              </a:rPr>
              <a:t>Справка Государственно-правового управления</a:t>
            </a:r>
            <a:endParaRPr lang="ru-RU" b="1" i="0" dirty="0">
              <a:solidFill>
                <a:srgbClr val="020C22"/>
              </a:solidFill>
              <a:effectLst/>
              <a:latin typeface="ITCFranklinGothicW10-Bk 862339"/>
            </a:endParaRPr>
          </a:p>
          <a:p>
            <a:pPr algn="just">
              <a:lnSpc>
                <a:spcPct val="150000"/>
              </a:lnSpc>
            </a:pP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Федеральным законом устанавливается, что федеральным органом исполнительной власти, осуществляющим функции по выработке и реализации государственной политики и нормативно­-правовому регулированию в сфере общего образования, утверждается перечень документации, подготовка которой осуществляется педагогическими работниками при реализации основных общеобразовательных программ. При этом уполномоченный орган государственной власти субъекта Российской Федерации по согласованию с названным федеральным органом исполнительной власти вправе утвердить дополнительный перечень такой документации.</a:t>
            </a:r>
          </a:p>
          <a:p>
            <a:pPr algn="just">
              <a:lnSpc>
                <a:spcPct val="150000"/>
              </a:lnSpc>
            </a:pP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Согласно Федеральному закону возложение на педагогических работников общеобразовательных организаций иной работы, </a:t>
            </a:r>
            <a:r>
              <a:rPr lang="ru-RU" b="1" i="0" dirty="0">
                <a:solidFill>
                  <a:srgbClr val="FF0000"/>
                </a:solidFill>
                <a:effectLst/>
                <a:latin typeface="ITCFranklinGothicW10-Bk 862339"/>
              </a:rPr>
              <a:t>не предусмотренной частями 6 </a:t>
            </a:r>
            <a:r>
              <a:rPr lang="ru-RU" b="1" i="0" dirty="0">
                <a:effectLst/>
                <a:latin typeface="ITCFranklinGothicW10-Bk 862339"/>
              </a:rPr>
              <a:t>и 9 </a:t>
            </a:r>
            <a:r>
              <a:rPr lang="ru-RU" b="1" i="0" dirty="0">
                <a:solidFill>
                  <a:srgbClr val="FF0000"/>
                </a:solidFill>
                <a:effectLst/>
                <a:latin typeface="ITCFranklinGothicW10-Bk 862339"/>
              </a:rPr>
              <a:t>статьи 47 Федерального закона «Об образовании в Российской Федерации»,</a:t>
            </a: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 в том числе связанной с подготовкой документов, не включённых в названные перечни, не допускается.</a:t>
            </a:r>
          </a:p>
          <a:p>
            <a:pPr algn="just">
              <a:lnSpc>
                <a:spcPct val="150000"/>
              </a:lnSpc>
            </a:pP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В соответствии с Федеральным законом образовательная организация наделяется правом применять в своей деятельности электронный документооборот, который предусматривает создание, подписание, использование и хранение документов, связанных с её деятельностью, в электронном виде без дублирования на бумажном носителе, если иное не установлено Федеральным законом «Об образовании в Российской Федерации».</a:t>
            </a:r>
          </a:p>
        </p:txBody>
      </p:sp>
    </p:spTree>
    <p:extLst>
      <p:ext uri="{BB962C8B-B14F-4D97-AF65-F5344CB8AC3E}">
        <p14:creationId xmlns:p14="http://schemas.microsoft.com/office/powerpoint/2010/main" val="2143651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7BBF9F-9B98-EECF-2A2D-6C2E08B84412}"/>
              </a:ext>
            </a:extLst>
          </p:cNvPr>
          <p:cNvSpPr txBox="1"/>
          <p:nvPr/>
        </p:nvSpPr>
        <p:spPr>
          <a:xfrm>
            <a:off x="987850" y="612844"/>
            <a:ext cx="1021629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6. В рабочее время педагогических работников в зависимости от занимаемой должности включается учебная (преподавательская) и воспитательная работа, в том числе практическая подготовка обучающихся, индивидуальная работа с обучающимися, научная, творческая и исследовательская работа, а также другая педагогическая работа, предусмотренная трудовыми (должностными) обязанностями и (или) индивидуальным планом, - методическая, подготовительная, организационная, диагностическая, работа по ведению мониторинга, работа, предусмотренная планами воспитательных, физкультурно-оздоровительных, спортивных, творческих и иных мероприятий, проводимых с обучающимися. Конкретные трудовые (должностные) обязанности педагогических работников определяются трудовыми договорами (служебными контрактами) и должностными инструкциями. Соотношение учебной (преподавательской) и другой педагогической работы в пределах рабочей недели или учебного года определяется соответствующим локальным нормативным актом организации, осуществляющей образовательную деятельность, с учетом количества часов по учебному плану, специальности и квалификации работника.</a:t>
            </a:r>
          </a:p>
          <a:p>
            <a:pPr algn="just" fontAlgn="base"/>
            <a:endParaRPr lang="ru-RU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just" fontAlgn="base"/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(Часть в редакции, введенной в действие с 1 января 2016 года </a:t>
            </a:r>
            <a:r>
              <a:rPr lang="ru-RU" b="0" i="0" u="sng" dirty="0">
                <a:solidFill>
                  <a:srgbClr val="3451A0"/>
                </a:solidFill>
                <a:effectLst/>
                <a:latin typeface="Arial" panose="020B0604020202020204" pitchFamily="34" charset="0"/>
                <a:hlinkClick r:id="rId2"/>
              </a:rPr>
              <a:t>Федеральным законом от 29 декабря 2015 года N 389-ФЗ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. - См. </a:t>
            </a:r>
            <a:r>
              <a:rPr lang="ru-RU" b="0" i="0" u="sng" dirty="0">
                <a:solidFill>
                  <a:srgbClr val="3451A0"/>
                </a:solidFill>
                <a:effectLst/>
                <a:latin typeface="Arial" panose="020B0604020202020204" pitchFamily="34" charset="0"/>
                <a:hlinkClick r:id="rId3"/>
              </a:rPr>
              <a:t>предыдущую редакцию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)</a:t>
            </a:r>
            <a:b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b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6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7352FFB-1EDF-BDC7-F09B-56D0C63AF8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67" y="117092"/>
            <a:ext cx="9293290" cy="67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5A9C79-BC34-26E8-BF34-8C4722488ECB}"/>
              </a:ext>
            </a:extLst>
          </p:cNvPr>
          <p:cNvSpPr txBox="1"/>
          <p:nvPr/>
        </p:nvSpPr>
        <p:spPr>
          <a:xfrm>
            <a:off x="2745535" y="117092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>
                <a:effectLst/>
                <a:latin typeface="Arial" panose="020B0604020202020204" pitchFamily="34" charset="0"/>
              </a:rPr>
              <a:t>«Здравствуйте, дорогой Сергей Кравцов.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>
                <a:effectLst/>
                <a:latin typeface="Arial" panose="020B0604020202020204" pitchFamily="34" charset="0"/>
              </a:rPr>
              <a:t>У меня есть несколько предложений для нашей системы образования”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420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F6BD42-351D-7862-CEB9-F678BD83B1E7}"/>
              </a:ext>
            </a:extLst>
          </p:cNvPr>
          <p:cNvSpPr txBox="1"/>
          <p:nvPr/>
        </p:nvSpPr>
        <p:spPr>
          <a:xfrm>
            <a:off x="520831" y="199729"/>
            <a:ext cx="1121554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6_1. Перечень документации, подготовка которой осуществляется педагогическими работниками при реализации основных общеобразовательных программ, утверждается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общего образования. Орган государственной власти субъекта Российской Федерации, осуществляющий государственное управление в сфере образования, по согласованию с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общего образования, вправе утвердить дополнительный перечень документации, подготовка которой осуществляется педагогическими работниками при реализации основных общеобразовательных программ.</a:t>
            </a:r>
          </a:p>
          <a:p>
            <a:pPr fontAlgn="base"/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(Часть дополнительно включена с 1 сентября 2022 года </a:t>
            </a:r>
            <a:r>
              <a:rPr lang="ru-RU" b="0" i="0" u="sng" dirty="0">
                <a:solidFill>
                  <a:srgbClr val="3451A0"/>
                </a:solidFill>
                <a:effectLst/>
                <a:latin typeface="Arial" panose="020B0604020202020204" pitchFamily="34" charset="0"/>
                <a:hlinkClick r:id="rId2"/>
              </a:rPr>
              <a:t>Федеральным законом от 14 июля 2022 года N 298-ФЗ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)</a:t>
            </a:r>
            <a:b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6_2. Не допускается возложение на педагогических работников общеобразовательных организаций работы, не предусмотренной </a:t>
            </a:r>
            <a:r>
              <a:rPr lang="ru-RU" b="0" i="0" u="sng" dirty="0">
                <a:solidFill>
                  <a:srgbClr val="3451A0"/>
                </a:solidFill>
                <a:effectLst/>
                <a:latin typeface="Arial" panose="020B0604020202020204" pitchFamily="34" charset="0"/>
                <a:hlinkClick r:id="rId3"/>
              </a:rPr>
              <a:t>частью 6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, в том числе связанной с подготовкой документов, не включенных в перечни, указанные в </a:t>
            </a:r>
            <a:r>
              <a:rPr lang="ru-RU" b="0" i="0" u="sng" dirty="0">
                <a:solidFill>
                  <a:srgbClr val="3451A0"/>
                </a:solidFill>
                <a:effectLst/>
                <a:latin typeface="Arial" panose="020B0604020202020204" pitchFamily="34" charset="0"/>
                <a:hlinkClick r:id="rId4"/>
              </a:rPr>
              <a:t>части 6_1 настоящей статьи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just" fontAlgn="base"/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(Часть дополнительно включена с 1 сентября 2022 года </a:t>
            </a:r>
            <a:r>
              <a:rPr lang="ru-RU" b="0" i="0" u="sng" dirty="0">
                <a:solidFill>
                  <a:srgbClr val="3451A0"/>
                </a:solidFill>
                <a:effectLst/>
                <a:latin typeface="Arial" panose="020B0604020202020204" pitchFamily="34" charset="0"/>
                <a:hlinkClick r:id="rId2"/>
              </a:rPr>
              <a:t>Федеральным законом от 14 июля 2022 года N 298-ФЗ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1264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18DDD-CE73-D92C-38EA-AED8791FE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347" y="-75414"/>
            <a:ext cx="8004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6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D5932-635F-305F-CCF3-1387039E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BCECF9-42E9-712C-1F5A-E9AC71FE1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51375" cy="6858000"/>
          </a:xfrm>
        </p:spPr>
      </p:pic>
    </p:spTree>
    <p:extLst>
      <p:ext uri="{BB962C8B-B14F-4D97-AF65-F5344CB8AC3E}">
        <p14:creationId xmlns:p14="http://schemas.microsoft.com/office/powerpoint/2010/main" val="1304547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C36DA467-C5DD-BD3D-D40C-B6169B847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http://tasschool1.ru/</a:t>
            </a:r>
            <a:r>
              <a:rPr lang="ru-RU" dirty="0"/>
              <a:t> - сайт нашей школы</a:t>
            </a:r>
          </a:p>
        </p:txBody>
      </p:sp>
    </p:spTree>
    <p:extLst>
      <p:ext uri="{BB962C8B-B14F-4D97-AF65-F5344CB8AC3E}">
        <p14:creationId xmlns:p14="http://schemas.microsoft.com/office/powerpoint/2010/main" val="3364757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F5506-45C4-B404-EA98-E1FEE3BA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3273768-84AB-A437-0395-3B705024C9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D10ACC-CE41-C57C-4890-D230F811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81" y="5108566"/>
            <a:ext cx="10923037" cy="13853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i="0" dirty="0">
                <a:solidFill>
                  <a:srgbClr val="FF0000"/>
                </a:solidFill>
                <a:effectLst/>
                <a:latin typeface="YS Text"/>
              </a:rPr>
              <a:t>Сергей Сергеевич Кравцов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Министр просвещения Российской Федерации с 21 января 2020 года. Доктор педагогических наук, доцент.</a:t>
            </a: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7FCAEE1-BEFC-6EB3-BEA8-D3FBCC99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56" y="93306"/>
            <a:ext cx="7339304" cy="4892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694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0E1AEBDD-1179-A9EC-B323-1E5F5267B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33649"/>
              </p:ext>
            </p:extLst>
          </p:nvPr>
        </p:nvGraphicFramePr>
        <p:xfrm>
          <a:off x="513184" y="79993"/>
          <a:ext cx="11150081" cy="6698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89">
                  <a:extLst>
                    <a:ext uri="{9D8B030D-6E8A-4147-A177-3AD203B41FA5}">
                      <a16:colId xmlns:a16="http://schemas.microsoft.com/office/drawing/2014/main" val="1615731307"/>
                    </a:ext>
                  </a:extLst>
                </a:gridCol>
                <a:gridCol w="5641392">
                  <a:extLst>
                    <a:ext uri="{9D8B030D-6E8A-4147-A177-3AD203B41FA5}">
                      <a16:colId xmlns:a16="http://schemas.microsoft.com/office/drawing/2014/main" val="2128999678"/>
                    </a:ext>
                  </a:extLst>
                </a:gridCol>
              </a:tblGrid>
              <a:tr h="7435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«Здравствуйте, дорогой Сергей Кравцов. У меня есть несколько предложений для нашей системы образования”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09089"/>
                  </a:ext>
                </a:extLst>
              </a:tr>
              <a:tr h="3760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Единое УМК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239613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Никаких бумаг, кроме планов, классных журналов, личных дел и дневников.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897706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Единые программы по предметам, чтобы освободить школы от написания программ (кроме авторских).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79394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Убрать из закона "Об образовании" понятие образовательная услуга.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991015"/>
                  </a:ext>
                </a:extLst>
              </a:tr>
              <a:tr h="65762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Сбалансировать права и обязанности Школы и Родителей по вопросам ответственности за воспитание подрастающего поколения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334205"/>
                  </a:ext>
                </a:extLst>
              </a:tr>
              <a:tr h="998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Наличие отдельной ставки для классного руководителя. Т.е. человек занимается только классным руководством, никаких предметов.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404981"/>
                  </a:ext>
                </a:extLst>
              </a:tr>
              <a:tr h="1692964">
                <a:tc>
                  <a:txBody>
                    <a:bodyPr/>
                    <a:lstStyle/>
                    <a:p>
                      <a:pPr algn="just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Повысить статус учителя (и материально в т.ч.), а то все надбавки дают относительно нормальную зарплату только при двойной нагрузке.</a:t>
                      </a:r>
                    </a:p>
                    <a:p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Обеспечить учителей всем необходимым для работы, в т.ч. современным оборудованием.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525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57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935683D-6B20-11EB-05CF-EA6A820C4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465" b="1471"/>
          <a:stretch/>
        </p:blipFill>
        <p:spPr bwMode="auto">
          <a:xfrm>
            <a:off x="2835686" y="0"/>
            <a:ext cx="6203387" cy="3836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49A78-FDAB-56C9-E609-97236D507F76}"/>
              </a:ext>
            </a:extLst>
          </p:cNvPr>
          <p:cNvSpPr txBox="1"/>
          <p:nvPr/>
        </p:nvSpPr>
        <p:spPr>
          <a:xfrm>
            <a:off x="167951" y="3604822"/>
            <a:ext cx="11856098" cy="3292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63636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Всероссийском совещании, посвященном развитию методической службы в России, Министр просвещения С.С. Кравцов  заявил, что формирование единого образовательного пространства является одной из </a:t>
            </a: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главных задач </a:t>
            </a:r>
            <a:r>
              <a:rPr lang="ru-RU" sz="1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ru-RU" sz="100" b="1" dirty="0">
              <a:solidFill>
                <a:srgbClr val="63636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63636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словам С.С. Кравцова, реализация проекта </a:t>
            </a: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1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России» </a:t>
            </a:r>
            <a:r>
              <a:rPr lang="ru-RU" sz="1600" b="1" dirty="0">
                <a:solidFill>
                  <a:srgbClr val="63636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позволит воссоздать по всей </a:t>
            </a: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России единое образовательное пространство, в рамках которого  каждая школа будет  гарантировать  качественное  образование</a:t>
            </a:r>
            <a:r>
              <a:rPr lang="ru-RU" sz="1600" b="1" dirty="0">
                <a:solidFill>
                  <a:srgbClr val="63636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также в том числе «чтобы школьник был здоровым, воспитанным, уважал взрослых, имел правильные семейные ценности, уважал свою страну, помнил о подвигах своего народа, получал достоверную информацию, обладал системными знаниями, навыками критического мышления, работы в команде».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1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76A2E87-BE9D-3208-404E-046BE4B1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4" y="169125"/>
            <a:ext cx="3269257" cy="40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A6FA6-3A63-3069-6B91-05254D654D1A}"/>
              </a:ext>
            </a:extLst>
          </p:cNvPr>
          <p:cNvSpPr txBox="1"/>
          <p:nvPr/>
        </p:nvSpPr>
        <p:spPr>
          <a:xfrm>
            <a:off x="3446104" y="1102096"/>
            <a:ext cx="26498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A1A1A"/>
                </a:solidFill>
                <a:effectLst/>
              </a:rPr>
              <a:t>Музаев Анзор Ахмедович</a:t>
            </a:r>
            <a:endParaRPr lang="ru-RU" sz="1600" cap="all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algn="ctr"/>
            <a:endParaRPr lang="ru-RU" sz="1600" cap="all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400" b="0" i="0" cap="all" dirty="0">
                <a:solidFill>
                  <a:srgbClr val="2B2B2B"/>
                </a:solidFill>
                <a:effectLst/>
                <a:latin typeface="Calibri" panose="020F0502020204030204" pitchFamily="34" charset="0"/>
              </a:rPr>
              <a:t>РУКОВОДИТЕЛЬ </a:t>
            </a:r>
          </a:p>
          <a:p>
            <a:pPr algn="ctr"/>
            <a:r>
              <a:rPr lang="ru-RU" sz="1400" b="0" i="0" cap="all" dirty="0">
                <a:solidFill>
                  <a:srgbClr val="2B2B2B"/>
                </a:solidFill>
                <a:effectLst/>
                <a:latin typeface="Calibri" panose="020F0502020204030204" pitchFamily="34" charset="0"/>
              </a:rPr>
              <a:t>ФЕДЕРАЛЬНОЙ СЛУЖБЫ </a:t>
            </a:r>
          </a:p>
          <a:p>
            <a:pPr algn="ctr"/>
            <a:r>
              <a:rPr lang="ru-RU" sz="1400" b="0" i="0" cap="all" dirty="0">
                <a:solidFill>
                  <a:srgbClr val="2B2B2B"/>
                </a:solidFill>
                <a:effectLst/>
                <a:latin typeface="Calibri" panose="020F0502020204030204" pitchFamily="34" charset="0"/>
              </a:rPr>
              <a:t>ПО НАДЗОРУ В СФЕРЕ </a:t>
            </a:r>
          </a:p>
          <a:p>
            <a:pPr algn="ctr"/>
            <a:r>
              <a:rPr lang="ru-RU" sz="1400" b="0" i="0" cap="all" dirty="0">
                <a:solidFill>
                  <a:srgbClr val="2B2B2B"/>
                </a:solidFill>
                <a:effectLst/>
                <a:latin typeface="Calibri" panose="020F0502020204030204" pitchFamily="34" charset="0"/>
              </a:rPr>
              <a:t>ОБРАЗОВАНИЯ И НАУКИ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1818D-C8E3-0044-A011-F6875F7C41D5}"/>
              </a:ext>
            </a:extLst>
          </p:cNvPr>
          <p:cNvSpPr txBox="1"/>
          <p:nvPr/>
        </p:nvSpPr>
        <p:spPr>
          <a:xfrm>
            <a:off x="6679899" y="4288582"/>
            <a:ext cx="5423460" cy="240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«…… с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мещение акцента, связанного с созданием инфраструктурных решений, которым в предыдущие годы уделялось большое внимание, на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возможных дополнительных ресурсов в системе,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создание условий для творческой, социальной деятельности воспитанников, направленных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формирование гражданской позиции и ценностного отношения к учению»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C1B4AAD8-5DDA-E05B-7F0C-D26B7E0E8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55" y="87612"/>
            <a:ext cx="3134697" cy="417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3CEA7B-6C22-A1C3-3446-233D08478CA1}"/>
              </a:ext>
            </a:extLst>
          </p:cNvPr>
          <p:cNvSpPr txBox="1"/>
          <p:nvPr/>
        </p:nvSpPr>
        <p:spPr>
          <a:xfrm>
            <a:off x="215988" y="4489965"/>
            <a:ext cx="48318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6363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«За годы, когда Россия «очень сильно повернулась лицом к Европе, мы очень много экспериментировали»,  и единое образовательное пространство, которое когда-то у нас было, «было разрушено до основания».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39010-01DD-F304-3DD5-29721E052E19}"/>
              </a:ext>
            </a:extLst>
          </p:cNvPr>
          <p:cNvSpPr txBox="1"/>
          <p:nvPr/>
        </p:nvSpPr>
        <p:spPr>
          <a:xfrm>
            <a:off x="6335487" y="2392447"/>
            <a:ext cx="24871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ctr"/>
            <a:r>
              <a:rPr lang="ru-RU" sz="1600" b="1" dirty="0">
                <a:solidFill>
                  <a:srgbClr val="333333"/>
                </a:solidFill>
              </a:rPr>
              <a:t>Маковская Светлана Ивановна</a:t>
            </a:r>
          </a:p>
          <a:p>
            <a:pPr algn="ctr"/>
            <a:endParaRPr lang="ru-RU" b="0" i="0" dirty="0">
              <a:solidFill>
                <a:srgbClr val="333333"/>
              </a:solidFill>
              <a:effectLst/>
            </a:endParaRPr>
          </a:p>
          <a:p>
            <a:pPr algn="ctr"/>
            <a:r>
              <a:rPr lang="ru-RU" sz="1400" b="0" i="0" dirty="0">
                <a:solidFill>
                  <a:srgbClr val="333333"/>
                </a:solidFill>
                <a:effectLst/>
              </a:rPr>
              <a:t>МИНИСТР ОБРАЗОВАНИЯ КРАСНОЯРСКОГО КРАЯ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51514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3B7281-C02B-F90E-01CA-8EC2E4C13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7" r="3106" b="1717"/>
          <a:stretch/>
        </p:blipFill>
        <p:spPr>
          <a:xfrm>
            <a:off x="2491273" y="93803"/>
            <a:ext cx="6674498" cy="3693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574DF-F32F-BE3C-1BDE-668A6B1370B6}"/>
              </a:ext>
            </a:extLst>
          </p:cNvPr>
          <p:cNvSpPr txBox="1"/>
          <p:nvPr/>
        </p:nvSpPr>
        <p:spPr>
          <a:xfrm>
            <a:off x="2871495" y="6010707"/>
            <a:ext cx="8483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https://krao.ru/media/editor/uploads/2022/08/24/_-_2022.pdf</a:t>
            </a: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7C6A4-9AFB-E3E1-4DA3-1B55088AE247}"/>
              </a:ext>
            </a:extLst>
          </p:cNvPr>
          <p:cNvSpPr txBox="1"/>
          <p:nvPr/>
        </p:nvSpPr>
        <p:spPr>
          <a:xfrm>
            <a:off x="606489" y="3813210"/>
            <a:ext cx="10646229" cy="2125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Региональная идея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состоит в том, что в формируемом едином образовательном пространстве нам нужно понять наши проблемы, оценить имеющиеся достижения и договориться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единых смыслах нашей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деятельности, а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способы достижения обозначенных целей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каждой школы, муниципальной системы образования могут быть и должны быть собственные, уникальные и неповторимые.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633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2419</Words>
  <Application>Microsoft Office PowerPoint</Application>
  <PresentationFormat>Широкоэкранный</PresentationFormat>
  <Paragraphs>122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ITCFranklinGothicW10-Bk 862339</vt:lpstr>
      <vt:lpstr>ITCFranklinGothicW10-Md 862399</vt:lpstr>
      <vt:lpstr>Times New Roman</vt:lpstr>
      <vt:lpstr>Titillium Web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Шиянкова Наталья</dc:creator>
  <cp:lastModifiedBy>Шиянкова Наталья</cp:lastModifiedBy>
  <cp:revision>12</cp:revision>
  <dcterms:created xsi:type="dcterms:W3CDTF">2022-08-29T11:31:40Z</dcterms:created>
  <dcterms:modified xsi:type="dcterms:W3CDTF">2022-08-30T09:21:49Z</dcterms:modified>
</cp:coreProperties>
</file>