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43" autoAdjust="0"/>
  </p:normalViewPr>
  <p:slideViewPr>
    <p:cSldViewPr>
      <p:cViewPr varScale="1">
        <p:scale>
          <a:sx n="65" d="100"/>
          <a:sy n="65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</c:v>
                </c:pt>
                <c:pt idx="1">
                  <c:v>74</c:v>
                </c:pt>
                <c:pt idx="2">
                  <c:v>99</c:v>
                </c:pt>
                <c:pt idx="3">
                  <c:v>95.4</c:v>
                </c:pt>
                <c:pt idx="4">
                  <c:v>97.5</c:v>
                </c:pt>
                <c:pt idx="5">
                  <c:v>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4-49CA-8486-B85D81BA4B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2534-49CA-8486-B85D81BA4B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2534-49CA-8486-B85D81BA4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616960"/>
        <c:axId val="70618496"/>
        <c:axId val="0"/>
      </c:bar3DChart>
      <c:catAx>
        <c:axId val="7061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618496"/>
        <c:crosses val="autoZero"/>
        <c:auto val="1"/>
        <c:lblAlgn val="ctr"/>
        <c:lblOffset val="100"/>
        <c:noMultiLvlLbl val="0"/>
      </c:catAx>
      <c:valAx>
        <c:axId val="706184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061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06D2F-BDBA-4B34-A6E8-B019EE4CE0CB}" type="doc">
      <dgm:prSet loTypeId="urn:microsoft.com/office/officeart/2005/8/layout/v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03E1389-2A53-409A-9832-C41336BBCC6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Планирование и выполнение государственного задания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F8C7BC-F4C4-43A1-B102-A10A6E256B7B}" type="parTrans" cxnId="{A2724FD4-DE3A-4FD0-B7BF-7EA8EDE092F0}">
      <dgm:prSet/>
      <dgm:spPr/>
      <dgm:t>
        <a:bodyPr/>
        <a:lstStyle/>
        <a:p>
          <a:endParaRPr lang="ru-RU"/>
        </a:p>
      </dgm:t>
    </dgm:pt>
    <dgm:pt modelId="{A0D04CBF-3EA5-4587-ABC7-7C44A024D750}" type="sibTrans" cxnId="{A2724FD4-DE3A-4FD0-B7BF-7EA8EDE092F0}">
      <dgm:prSet/>
      <dgm:spPr/>
      <dgm:t>
        <a:bodyPr/>
        <a:lstStyle/>
        <a:p>
          <a:endParaRPr lang="ru-RU"/>
        </a:p>
      </dgm:t>
    </dgm:pt>
    <dgm:pt modelId="{DAE083A3-EC5D-43C0-A6FA-A0B57CAA6C2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Планирование и проведение контрольно-надзорных мероприятий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A4CB51-C14D-46E0-A25D-31E9109A7607}" type="parTrans" cxnId="{2BAF9FEC-57C6-46E0-A20E-7710944E23B6}">
      <dgm:prSet/>
      <dgm:spPr/>
      <dgm:t>
        <a:bodyPr/>
        <a:lstStyle/>
        <a:p>
          <a:endParaRPr lang="ru-RU"/>
        </a:p>
      </dgm:t>
    </dgm:pt>
    <dgm:pt modelId="{B40DE67A-7CCC-4280-98DD-D5A1F3C6F176}" type="sibTrans" cxnId="{2BAF9FEC-57C6-46E0-A20E-7710944E23B6}">
      <dgm:prSet/>
      <dgm:spPr/>
      <dgm:t>
        <a:bodyPr/>
        <a:lstStyle/>
        <a:p>
          <a:endParaRPr lang="ru-RU"/>
        </a:p>
      </dgm:t>
    </dgm:pt>
    <dgm:pt modelId="{6B78341F-D72B-4B4F-9E63-15A1D6317E9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санитарно-эпидемиологических экспертиз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549890-5974-4D79-8E8D-9A3BF4ECD197}" type="parTrans" cxnId="{EE4EEE9A-7D10-4FDD-83EA-4113E73120E6}">
      <dgm:prSet/>
      <dgm:spPr/>
      <dgm:t>
        <a:bodyPr/>
        <a:lstStyle/>
        <a:p>
          <a:endParaRPr lang="ru-RU"/>
        </a:p>
      </dgm:t>
    </dgm:pt>
    <dgm:pt modelId="{0C110124-46A3-4D58-A295-52D34B3AA073}" type="sibTrans" cxnId="{EE4EEE9A-7D10-4FDD-83EA-4113E73120E6}">
      <dgm:prSet/>
      <dgm:spPr/>
      <dgm:t>
        <a:bodyPr/>
        <a:lstStyle/>
        <a:p>
          <a:endParaRPr lang="ru-RU"/>
        </a:p>
      </dgm:t>
    </dgm:pt>
    <dgm:pt modelId="{FBB09E41-40BF-49F3-A0E0-7C2D00C791E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Информационно-аналитическая деятельность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9BDBD0-4DA3-4F21-BDC4-DB78221D6919}" type="parTrans" cxnId="{F51DC04E-29A9-48D2-8FAD-0F717174A535}">
      <dgm:prSet/>
      <dgm:spPr/>
      <dgm:t>
        <a:bodyPr/>
        <a:lstStyle/>
        <a:p>
          <a:endParaRPr lang="ru-RU"/>
        </a:p>
      </dgm:t>
    </dgm:pt>
    <dgm:pt modelId="{D0F94CFD-CC40-42DD-9947-A967644BCB55}" type="sibTrans" cxnId="{F51DC04E-29A9-48D2-8FAD-0F717174A535}">
      <dgm:prSet/>
      <dgm:spPr/>
      <dgm:t>
        <a:bodyPr/>
        <a:lstStyle/>
        <a:p>
          <a:endParaRPr lang="ru-RU"/>
        </a:p>
      </dgm:t>
    </dgm:pt>
    <dgm:pt modelId="{5630E06F-608B-4CA4-9D9E-CBB96409017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Внедрение и освоение новых методик лабораторно-инструментальных исследований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CCB98-67AF-4938-A0BE-AB1492C8C76D}" type="parTrans" cxnId="{2B003319-D608-4D1D-82EA-2C0FE90DD92F}">
      <dgm:prSet/>
      <dgm:spPr/>
      <dgm:t>
        <a:bodyPr/>
        <a:lstStyle/>
        <a:p>
          <a:endParaRPr lang="ru-RU"/>
        </a:p>
      </dgm:t>
    </dgm:pt>
    <dgm:pt modelId="{92EA5538-0021-4624-A2F4-559486FEAF2A}" type="sibTrans" cxnId="{2B003319-D608-4D1D-82EA-2C0FE90DD92F}">
      <dgm:prSet/>
      <dgm:spPr/>
      <dgm:t>
        <a:bodyPr/>
        <a:lstStyle/>
        <a:p>
          <a:endParaRPr lang="ru-RU"/>
        </a:p>
      </dgm:t>
    </dgm:pt>
    <dgm:pt modelId="{C161688B-A591-44E5-A1F4-0A0DDE9C1EC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Работа с кадровым составом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274452-92F5-4F8E-81A4-40072371E1CF}" type="parTrans" cxnId="{9B8F68DB-B963-4397-9971-0F56AE0E01E9}">
      <dgm:prSet/>
      <dgm:spPr/>
      <dgm:t>
        <a:bodyPr/>
        <a:lstStyle/>
        <a:p>
          <a:endParaRPr lang="ru-RU"/>
        </a:p>
      </dgm:t>
    </dgm:pt>
    <dgm:pt modelId="{453015DD-94D4-40AA-ACF0-8DFCE3203D96}" type="sibTrans" cxnId="{9B8F68DB-B963-4397-9971-0F56AE0E01E9}">
      <dgm:prSet/>
      <dgm:spPr/>
      <dgm:t>
        <a:bodyPr/>
        <a:lstStyle/>
        <a:p>
          <a:endParaRPr lang="ru-RU"/>
        </a:p>
      </dgm:t>
    </dgm:pt>
    <dgm:pt modelId="{DF480A93-9D65-4195-A096-F4277F0828E6}" type="pres">
      <dgm:prSet presAssocID="{8BF06D2F-BDBA-4B34-A6E8-B019EE4CE0C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CCF3A2-47E1-4E89-BB8B-BC4457DDC804}" type="pres">
      <dgm:prSet presAssocID="{703E1389-2A53-409A-9832-C41336BBCC67}" presName="composite" presStyleCnt="0"/>
      <dgm:spPr/>
      <dgm:t>
        <a:bodyPr/>
        <a:lstStyle/>
        <a:p>
          <a:endParaRPr lang="ru-RU"/>
        </a:p>
      </dgm:t>
    </dgm:pt>
    <dgm:pt modelId="{4E74D9E9-8657-4F0E-B763-59DDE0DE059A}" type="pres">
      <dgm:prSet presAssocID="{703E1389-2A53-409A-9832-C41336BBCC67}" presName="imgShp" presStyleLbl="fgImgPlace1" presStyleIdx="0" presStyleCnt="6" custLinFactX="-87143" custLinFactNeighborX="-100000" custLinFactNeighborY="-165"/>
      <dgm:spPr>
        <a:prstGeom prst="ellips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AAD85A6B-FB26-47CB-8568-7E4BF2253B33}" type="pres">
      <dgm:prSet presAssocID="{703E1389-2A53-409A-9832-C41336BBCC67}" presName="txShp" presStyleLbl="node1" presStyleIdx="0" presStyleCnt="6" custScaleX="134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1BD3C-D4C2-4F20-87A2-ABDD579A062F}" type="pres">
      <dgm:prSet presAssocID="{A0D04CBF-3EA5-4587-ABC7-7C44A024D750}" presName="spacing" presStyleCnt="0"/>
      <dgm:spPr/>
      <dgm:t>
        <a:bodyPr/>
        <a:lstStyle/>
        <a:p>
          <a:endParaRPr lang="ru-RU"/>
        </a:p>
      </dgm:t>
    </dgm:pt>
    <dgm:pt modelId="{B82C83C9-A992-4091-98A4-5AEF6BA269AA}" type="pres">
      <dgm:prSet presAssocID="{DAE083A3-EC5D-43C0-A6FA-A0B57CAA6C29}" presName="composite" presStyleCnt="0"/>
      <dgm:spPr/>
      <dgm:t>
        <a:bodyPr/>
        <a:lstStyle/>
        <a:p>
          <a:endParaRPr lang="ru-RU"/>
        </a:p>
      </dgm:t>
    </dgm:pt>
    <dgm:pt modelId="{40A10D5F-AA99-4540-9B6A-DD20578FBA62}" type="pres">
      <dgm:prSet presAssocID="{DAE083A3-EC5D-43C0-A6FA-A0B57CAA6C29}" presName="imgShp" presStyleLbl="fgImgPlace1" presStyleIdx="1" presStyleCnt="6" custLinFactX="-87143" custLinFactNeighborX="-100000" custLinFactNeighborY="-9724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371731BB-7DBF-4DEE-A259-40E693D679E2}" type="pres">
      <dgm:prSet presAssocID="{DAE083A3-EC5D-43C0-A6FA-A0B57CAA6C29}" presName="txShp" presStyleLbl="node1" presStyleIdx="1" presStyleCnt="6" custScaleX="131810" custScaleY="156852" custLinFactNeighborX="1857" custLinFactNeighborY="-6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415DD-5ED7-4A11-9CA2-C1FD1B9AC71D}" type="pres">
      <dgm:prSet presAssocID="{B40DE67A-7CCC-4280-98DD-D5A1F3C6F176}" presName="spacing" presStyleCnt="0"/>
      <dgm:spPr/>
      <dgm:t>
        <a:bodyPr/>
        <a:lstStyle/>
        <a:p>
          <a:endParaRPr lang="ru-RU"/>
        </a:p>
      </dgm:t>
    </dgm:pt>
    <dgm:pt modelId="{AEFB4290-60BB-49AE-8ADA-7A35FD2E2024}" type="pres">
      <dgm:prSet presAssocID="{6B78341F-D72B-4B4F-9E63-15A1D6317E9D}" presName="composite" presStyleCnt="0"/>
      <dgm:spPr/>
      <dgm:t>
        <a:bodyPr/>
        <a:lstStyle/>
        <a:p>
          <a:endParaRPr lang="ru-RU"/>
        </a:p>
      </dgm:t>
    </dgm:pt>
    <dgm:pt modelId="{9D80ED3A-E20B-497C-8B3C-B0FE526A6E16}" type="pres">
      <dgm:prSet presAssocID="{6B78341F-D72B-4B4F-9E63-15A1D6317E9D}" presName="imgShp" presStyleLbl="fgImgPlace1" presStyleIdx="2" presStyleCnt="6" custLinFactX="-76263" custLinFactNeighborX="-100000" custLinFactNeighborY="-2836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4BC7182E-D027-4EBF-B03E-DF604E7BDB02}" type="pres">
      <dgm:prSet presAssocID="{6B78341F-D72B-4B4F-9E63-15A1D6317E9D}" presName="txShp" presStyleLbl="node1" presStyleIdx="2" presStyleCnt="6" custScaleX="134551" custLinFactNeighborX="1370" custLinFactNeighborY="5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4C35D-9829-417F-A23A-1B112B583595}" type="pres">
      <dgm:prSet presAssocID="{0C110124-46A3-4D58-A295-52D34B3AA073}" presName="spacing" presStyleCnt="0"/>
      <dgm:spPr/>
      <dgm:t>
        <a:bodyPr/>
        <a:lstStyle/>
        <a:p>
          <a:endParaRPr lang="ru-RU"/>
        </a:p>
      </dgm:t>
    </dgm:pt>
    <dgm:pt modelId="{FE90234C-1CDD-4F7A-9700-1D2F52BBDF5C}" type="pres">
      <dgm:prSet presAssocID="{5630E06F-608B-4CA4-9D9E-CBB964090179}" presName="composite" presStyleCnt="0"/>
      <dgm:spPr/>
      <dgm:t>
        <a:bodyPr/>
        <a:lstStyle/>
        <a:p>
          <a:endParaRPr lang="ru-RU"/>
        </a:p>
      </dgm:t>
    </dgm:pt>
    <dgm:pt modelId="{28A706FF-B3A5-43F0-8D00-7039941AE699}" type="pres">
      <dgm:prSet presAssocID="{5630E06F-608B-4CA4-9D9E-CBB964090179}" presName="imgShp" presStyleLbl="fgImgPlace1" presStyleIdx="3" presStyleCnt="6" custLinFactX="-76263" custLinFactNeighborX="-100000" custLinFactNeighborY="-4220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FCCACA3F-C0C6-41AA-B654-A494FF108B8B}" type="pres">
      <dgm:prSet presAssocID="{5630E06F-608B-4CA4-9D9E-CBB964090179}" presName="txShp" presStyleLbl="node1" presStyleIdx="3" presStyleCnt="6" custScaleX="134551" custScaleY="161087" custLinFactNeighborX="1370" custLinFactNeighborY="-4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EA5B-9B97-423D-93FB-4D92AD193EE8}" type="pres">
      <dgm:prSet presAssocID="{92EA5538-0021-4624-A2F4-559486FEAF2A}" presName="spacing" presStyleCnt="0"/>
      <dgm:spPr/>
      <dgm:t>
        <a:bodyPr/>
        <a:lstStyle/>
        <a:p>
          <a:endParaRPr lang="ru-RU"/>
        </a:p>
      </dgm:t>
    </dgm:pt>
    <dgm:pt modelId="{7A25AFB7-426F-487E-9AD1-89F9EAD0EFE7}" type="pres">
      <dgm:prSet presAssocID="{FBB09E41-40BF-49F3-A0E0-7C2D00C791E3}" presName="composite" presStyleCnt="0"/>
      <dgm:spPr/>
      <dgm:t>
        <a:bodyPr/>
        <a:lstStyle/>
        <a:p>
          <a:endParaRPr lang="ru-RU"/>
        </a:p>
      </dgm:t>
    </dgm:pt>
    <dgm:pt modelId="{0A04AA48-649B-40B8-8688-E756650B3D6F}" type="pres">
      <dgm:prSet presAssocID="{FBB09E41-40BF-49F3-A0E0-7C2D00C791E3}" presName="imgShp" presStyleLbl="fgImgPlace1" presStyleIdx="4" presStyleCnt="6" custLinFactX="-76263" custLinFactNeighborX="-100000" custLinFactNeighborY="-5603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0128F426-F096-4932-AEDB-202D5B6A80B1}" type="pres">
      <dgm:prSet presAssocID="{FBB09E41-40BF-49F3-A0E0-7C2D00C791E3}" presName="txShp" presStyleLbl="node1" presStyleIdx="4" presStyleCnt="6" custScaleX="134547" custLinFactNeighborX="1368" custLinFactNeighborY="-5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B0358-A52F-407C-B278-7E665B740FD8}" type="pres">
      <dgm:prSet presAssocID="{D0F94CFD-CC40-42DD-9947-A967644BCB55}" presName="spacing" presStyleCnt="0"/>
      <dgm:spPr/>
      <dgm:t>
        <a:bodyPr/>
        <a:lstStyle/>
        <a:p>
          <a:endParaRPr lang="ru-RU"/>
        </a:p>
      </dgm:t>
    </dgm:pt>
    <dgm:pt modelId="{8341FFD3-4B4E-4014-A74C-38DACF8EE506}" type="pres">
      <dgm:prSet presAssocID="{C161688B-A591-44E5-A1F4-0A0DDE9C1ECC}" presName="composite" presStyleCnt="0"/>
      <dgm:spPr/>
      <dgm:t>
        <a:bodyPr/>
        <a:lstStyle/>
        <a:p>
          <a:endParaRPr lang="ru-RU"/>
        </a:p>
      </dgm:t>
    </dgm:pt>
    <dgm:pt modelId="{76603AD2-F78E-4A2C-B919-FE659D50B127}" type="pres">
      <dgm:prSet presAssocID="{C161688B-A591-44E5-A1F4-0A0DDE9C1ECC}" presName="imgShp" presStyleLbl="fgImgPlace1" presStyleIdx="5" presStyleCnt="6" custLinFactX="-76263" custLinFactNeighborX="-100000" custLinFactNeighborY="-6987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240B8956-114C-4005-9EB0-C2F94228FB3C}" type="pres">
      <dgm:prSet presAssocID="{C161688B-A591-44E5-A1F4-0A0DDE9C1ECC}" presName="txShp" presStyleLbl="node1" presStyleIdx="5" presStyleCnt="6" custScaleX="134541" custLinFactNeighborX="3221" custLinFactNeighborY="1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60858-9EDA-470C-8971-73BA8FDBE879}" type="presOf" srcId="{FBB09E41-40BF-49F3-A0E0-7C2D00C791E3}" destId="{0128F426-F096-4932-AEDB-202D5B6A80B1}" srcOrd="0" destOrd="0" presId="urn:microsoft.com/office/officeart/2005/8/layout/vList3"/>
    <dgm:cxn modelId="{F51DC04E-29A9-48D2-8FAD-0F717174A535}" srcId="{8BF06D2F-BDBA-4B34-A6E8-B019EE4CE0CB}" destId="{FBB09E41-40BF-49F3-A0E0-7C2D00C791E3}" srcOrd="4" destOrd="0" parTransId="{FA9BDBD0-4DA3-4F21-BDC4-DB78221D6919}" sibTransId="{D0F94CFD-CC40-42DD-9947-A967644BCB55}"/>
    <dgm:cxn modelId="{8082B408-E559-4A6E-BD41-C95AE3FE776D}" type="presOf" srcId="{6B78341F-D72B-4B4F-9E63-15A1D6317E9D}" destId="{4BC7182E-D027-4EBF-B03E-DF604E7BDB02}" srcOrd="0" destOrd="0" presId="urn:microsoft.com/office/officeart/2005/8/layout/vList3"/>
    <dgm:cxn modelId="{68DD412B-227A-4A3D-B4AF-9743567DAC72}" type="presOf" srcId="{C161688B-A591-44E5-A1F4-0A0DDE9C1ECC}" destId="{240B8956-114C-4005-9EB0-C2F94228FB3C}" srcOrd="0" destOrd="0" presId="urn:microsoft.com/office/officeart/2005/8/layout/vList3"/>
    <dgm:cxn modelId="{2B003319-D608-4D1D-82EA-2C0FE90DD92F}" srcId="{8BF06D2F-BDBA-4B34-A6E8-B019EE4CE0CB}" destId="{5630E06F-608B-4CA4-9D9E-CBB964090179}" srcOrd="3" destOrd="0" parTransId="{2FDCCB98-67AF-4938-A0BE-AB1492C8C76D}" sibTransId="{92EA5538-0021-4624-A2F4-559486FEAF2A}"/>
    <dgm:cxn modelId="{2E7D82B6-968E-416C-ADF3-56330202AF12}" type="presOf" srcId="{5630E06F-608B-4CA4-9D9E-CBB964090179}" destId="{FCCACA3F-C0C6-41AA-B654-A494FF108B8B}" srcOrd="0" destOrd="0" presId="urn:microsoft.com/office/officeart/2005/8/layout/vList3"/>
    <dgm:cxn modelId="{2BAF9FEC-57C6-46E0-A20E-7710944E23B6}" srcId="{8BF06D2F-BDBA-4B34-A6E8-B019EE4CE0CB}" destId="{DAE083A3-EC5D-43C0-A6FA-A0B57CAA6C29}" srcOrd="1" destOrd="0" parTransId="{A7A4CB51-C14D-46E0-A25D-31E9109A7607}" sibTransId="{B40DE67A-7CCC-4280-98DD-D5A1F3C6F176}"/>
    <dgm:cxn modelId="{EE4EEE9A-7D10-4FDD-83EA-4113E73120E6}" srcId="{8BF06D2F-BDBA-4B34-A6E8-B019EE4CE0CB}" destId="{6B78341F-D72B-4B4F-9E63-15A1D6317E9D}" srcOrd="2" destOrd="0" parTransId="{E4549890-5974-4D79-8E8D-9A3BF4ECD197}" sibTransId="{0C110124-46A3-4D58-A295-52D34B3AA073}"/>
    <dgm:cxn modelId="{DE4DC2A0-DAE1-44E0-89A7-F318C16457BE}" type="presOf" srcId="{DAE083A3-EC5D-43C0-A6FA-A0B57CAA6C29}" destId="{371731BB-7DBF-4DEE-A259-40E693D679E2}" srcOrd="0" destOrd="0" presId="urn:microsoft.com/office/officeart/2005/8/layout/vList3"/>
    <dgm:cxn modelId="{DC19A883-7081-4CDA-90B9-9597AA98D12F}" type="presOf" srcId="{703E1389-2A53-409A-9832-C41336BBCC67}" destId="{AAD85A6B-FB26-47CB-8568-7E4BF2253B33}" srcOrd="0" destOrd="0" presId="urn:microsoft.com/office/officeart/2005/8/layout/vList3"/>
    <dgm:cxn modelId="{A2724FD4-DE3A-4FD0-B7BF-7EA8EDE092F0}" srcId="{8BF06D2F-BDBA-4B34-A6E8-B019EE4CE0CB}" destId="{703E1389-2A53-409A-9832-C41336BBCC67}" srcOrd="0" destOrd="0" parTransId="{F3F8C7BC-F4C4-43A1-B102-A10A6E256B7B}" sibTransId="{A0D04CBF-3EA5-4587-ABC7-7C44A024D750}"/>
    <dgm:cxn modelId="{9B8F68DB-B963-4397-9971-0F56AE0E01E9}" srcId="{8BF06D2F-BDBA-4B34-A6E8-B019EE4CE0CB}" destId="{C161688B-A591-44E5-A1F4-0A0DDE9C1ECC}" srcOrd="5" destOrd="0" parTransId="{1E274452-92F5-4F8E-81A4-40072371E1CF}" sibTransId="{453015DD-94D4-40AA-ACF0-8DFCE3203D96}"/>
    <dgm:cxn modelId="{48DCE163-14E0-4AFD-B72F-4BBC81425804}" type="presOf" srcId="{8BF06D2F-BDBA-4B34-A6E8-B019EE4CE0CB}" destId="{DF480A93-9D65-4195-A096-F4277F0828E6}" srcOrd="0" destOrd="0" presId="urn:microsoft.com/office/officeart/2005/8/layout/vList3"/>
    <dgm:cxn modelId="{F7FBC2FC-77EC-45DC-9420-02CFEB15AD14}" type="presParOf" srcId="{DF480A93-9D65-4195-A096-F4277F0828E6}" destId="{38CCF3A2-47E1-4E89-BB8B-BC4457DDC804}" srcOrd="0" destOrd="0" presId="urn:microsoft.com/office/officeart/2005/8/layout/vList3"/>
    <dgm:cxn modelId="{958EA421-73D5-400A-BBAE-CD317ED48FA5}" type="presParOf" srcId="{38CCF3A2-47E1-4E89-BB8B-BC4457DDC804}" destId="{4E74D9E9-8657-4F0E-B763-59DDE0DE059A}" srcOrd="0" destOrd="0" presId="urn:microsoft.com/office/officeart/2005/8/layout/vList3"/>
    <dgm:cxn modelId="{E1207605-A872-497A-B949-97C1DE322A48}" type="presParOf" srcId="{38CCF3A2-47E1-4E89-BB8B-BC4457DDC804}" destId="{AAD85A6B-FB26-47CB-8568-7E4BF2253B33}" srcOrd="1" destOrd="0" presId="urn:microsoft.com/office/officeart/2005/8/layout/vList3"/>
    <dgm:cxn modelId="{4646C39B-E7F9-4586-A111-D4CE9B4CD752}" type="presParOf" srcId="{DF480A93-9D65-4195-A096-F4277F0828E6}" destId="{6391BD3C-D4C2-4F20-87A2-ABDD579A062F}" srcOrd="1" destOrd="0" presId="urn:microsoft.com/office/officeart/2005/8/layout/vList3"/>
    <dgm:cxn modelId="{1D446BF0-B66D-4E6F-A152-661D6988077F}" type="presParOf" srcId="{DF480A93-9D65-4195-A096-F4277F0828E6}" destId="{B82C83C9-A992-4091-98A4-5AEF6BA269AA}" srcOrd="2" destOrd="0" presId="urn:microsoft.com/office/officeart/2005/8/layout/vList3"/>
    <dgm:cxn modelId="{DBA1B302-D880-485C-80D1-FAECD6C07E90}" type="presParOf" srcId="{B82C83C9-A992-4091-98A4-5AEF6BA269AA}" destId="{40A10D5F-AA99-4540-9B6A-DD20578FBA62}" srcOrd="0" destOrd="0" presId="urn:microsoft.com/office/officeart/2005/8/layout/vList3"/>
    <dgm:cxn modelId="{06EB5C7E-8563-4564-81C2-2ECDE6CF8B9A}" type="presParOf" srcId="{B82C83C9-A992-4091-98A4-5AEF6BA269AA}" destId="{371731BB-7DBF-4DEE-A259-40E693D679E2}" srcOrd="1" destOrd="0" presId="urn:microsoft.com/office/officeart/2005/8/layout/vList3"/>
    <dgm:cxn modelId="{BA2763AC-2159-48AF-B852-A2B364CAED29}" type="presParOf" srcId="{DF480A93-9D65-4195-A096-F4277F0828E6}" destId="{FD3415DD-5ED7-4A11-9CA2-C1FD1B9AC71D}" srcOrd="3" destOrd="0" presId="urn:microsoft.com/office/officeart/2005/8/layout/vList3"/>
    <dgm:cxn modelId="{8CDFA68D-0317-440A-91BB-F0FAA878837C}" type="presParOf" srcId="{DF480A93-9D65-4195-A096-F4277F0828E6}" destId="{AEFB4290-60BB-49AE-8ADA-7A35FD2E2024}" srcOrd="4" destOrd="0" presId="urn:microsoft.com/office/officeart/2005/8/layout/vList3"/>
    <dgm:cxn modelId="{8DD9C2B9-C6AE-4E45-A62D-81D8C89E3CBD}" type="presParOf" srcId="{AEFB4290-60BB-49AE-8ADA-7A35FD2E2024}" destId="{9D80ED3A-E20B-497C-8B3C-B0FE526A6E16}" srcOrd="0" destOrd="0" presId="urn:microsoft.com/office/officeart/2005/8/layout/vList3"/>
    <dgm:cxn modelId="{AB2FFD71-7C5A-4CD8-8F43-1B2066121AA2}" type="presParOf" srcId="{AEFB4290-60BB-49AE-8ADA-7A35FD2E2024}" destId="{4BC7182E-D027-4EBF-B03E-DF604E7BDB02}" srcOrd="1" destOrd="0" presId="urn:microsoft.com/office/officeart/2005/8/layout/vList3"/>
    <dgm:cxn modelId="{819A30E8-722B-4502-8CFB-F0CAF290E6D2}" type="presParOf" srcId="{DF480A93-9D65-4195-A096-F4277F0828E6}" destId="{5174C35D-9829-417F-A23A-1B112B583595}" srcOrd="5" destOrd="0" presId="urn:microsoft.com/office/officeart/2005/8/layout/vList3"/>
    <dgm:cxn modelId="{381BEFA9-474C-4AC6-A408-3A47EA973FB2}" type="presParOf" srcId="{DF480A93-9D65-4195-A096-F4277F0828E6}" destId="{FE90234C-1CDD-4F7A-9700-1D2F52BBDF5C}" srcOrd="6" destOrd="0" presId="urn:microsoft.com/office/officeart/2005/8/layout/vList3"/>
    <dgm:cxn modelId="{4C3CFDE7-53FA-47AC-B221-5D8788CEABA8}" type="presParOf" srcId="{FE90234C-1CDD-4F7A-9700-1D2F52BBDF5C}" destId="{28A706FF-B3A5-43F0-8D00-7039941AE699}" srcOrd="0" destOrd="0" presId="urn:microsoft.com/office/officeart/2005/8/layout/vList3"/>
    <dgm:cxn modelId="{4A35A897-B65A-46C6-A4CC-FA9E971CB609}" type="presParOf" srcId="{FE90234C-1CDD-4F7A-9700-1D2F52BBDF5C}" destId="{FCCACA3F-C0C6-41AA-B654-A494FF108B8B}" srcOrd="1" destOrd="0" presId="urn:microsoft.com/office/officeart/2005/8/layout/vList3"/>
    <dgm:cxn modelId="{04891A1C-2ECB-4B41-A343-A49BBFEE650D}" type="presParOf" srcId="{DF480A93-9D65-4195-A096-F4277F0828E6}" destId="{3F92EA5B-9B97-423D-93FB-4D92AD193EE8}" srcOrd="7" destOrd="0" presId="urn:microsoft.com/office/officeart/2005/8/layout/vList3"/>
    <dgm:cxn modelId="{76030497-815F-4748-AC41-A8D0C0312DF1}" type="presParOf" srcId="{DF480A93-9D65-4195-A096-F4277F0828E6}" destId="{7A25AFB7-426F-487E-9AD1-89F9EAD0EFE7}" srcOrd="8" destOrd="0" presId="urn:microsoft.com/office/officeart/2005/8/layout/vList3"/>
    <dgm:cxn modelId="{8B213B38-FB91-49ED-90B6-D35ADE031EA5}" type="presParOf" srcId="{7A25AFB7-426F-487E-9AD1-89F9EAD0EFE7}" destId="{0A04AA48-649B-40B8-8688-E756650B3D6F}" srcOrd="0" destOrd="0" presId="urn:microsoft.com/office/officeart/2005/8/layout/vList3"/>
    <dgm:cxn modelId="{0E25CF15-58E5-47FB-92E1-AD621B24362E}" type="presParOf" srcId="{7A25AFB7-426F-487E-9AD1-89F9EAD0EFE7}" destId="{0128F426-F096-4932-AEDB-202D5B6A80B1}" srcOrd="1" destOrd="0" presId="urn:microsoft.com/office/officeart/2005/8/layout/vList3"/>
    <dgm:cxn modelId="{4AAEF30F-44B6-4575-AE00-CC43A027F8E5}" type="presParOf" srcId="{DF480A93-9D65-4195-A096-F4277F0828E6}" destId="{7BAB0358-A52F-407C-B278-7E665B740FD8}" srcOrd="9" destOrd="0" presId="urn:microsoft.com/office/officeart/2005/8/layout/vList3"/>
    <dgm:cxn modelId="{249D64F5-E041-43DC-BACA-074D8049E45C}" type="presParOf" srcId="{DF480A93-9D65-4195-A096-F4277F0828E6}" destId="{8341FFD3-4B4E-4014-A74C-38DACF8EE506}" srcOrd="10" destOrd="0" presId="urn:microsoft.com/office/officeart/2005/8/layout/vList3"/>
    <dgm:cxn modelId="{5E527E87-B9F2-496B-917A-CD91EFF4C065}" type="presParOf" srcId="{8341FFD3-4B4E-4014-A74C-38DACF8EE506}" destId="{76603AD2-F78E-4A2C-B919-FE659D50B127}" srcOrd="0" destOrd="0" presId="urn:microsoft.com/office/officeart/2005/8/layout/vList3"/>
    <dgm:cxn modelId="{C9CAFD52-F170-426E-82D2-13D1D5477AA7}" type="presParOf" srcId="{8341FFD3-4B4E-4014-A74C-38DACF8EE506}" destId="{240B8956-114C-4005-9EB0-C2F94228FB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85A6B-FB26-47CB-8568-7E4BF2253B33}">
      <dsp:nvSpPr>
        <dsp:cNvPr id="0" name=""/>
        <dsp:cNvSpPr/>
      </dsp:nvSpPr>
      <dsp:spPr>
        <a:xfrm rot="10800000">
          <a:off x="306979" y="1457"/>
          <a:ext cx="5218689" cy="38162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8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Планирование и выполнение государственного задания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02386" y="1457"/>
        <a:ext cx="5123282" cy="381628"/>
      </dsp:txXfrm>
    </dsp:sp>
    <dsp:sp modelId="{4E74D9E9-8657-4F0E-B763-59DDE0DE059A}">
      <dsp:nvSpPr>
        <dsp:cNvPr id="0" name=""/>
        <dsp:cNvSpPr/>
      </dsp:nvSpPr>
      <dsp:spPr>
        <a:xfrm>
          <a:off x="71963" y="827"/>
          <a:ext cx="381628" cy="381628"/>
        </a:xfrm>
        <a:prstGeom prst="ellips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731BB-7DBF-4DEE-A259-40E693D679E2}">
      <dsp:nvSpPr>
        <dsp:cNvPr id="0" name=""/>
        <dsp:cNvSpPr/>
      </dsp:nvSpPr>
      <dsp:spPr>
        <a:xfrm rot="10800000">
          <a:off x="432087" y="473786"/>
          <a:ext cx="5112528" cy="59859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8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Планирование и проведение контрольно-надзорных мероприятий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81735" y="473786"/>
        <a:ext cx="4962880" cy="598591"/>
      </dsp:txXfrm>
    </dsp:sp>
    <dsp:sp modelId="{40A10D5F-AA99-4540-9B6A-DD20578FBA62}">
      <dsp:nvSpPr>
        <dsp:cNvPr id="0" name=""/>
        <dsp:cNvSpPr/>
      </dsp:nvSpPr>
      <dsp:spPr>
        <a:xfrm>
          <a:off x="71963" y="568376"/>
          <a:ext cx="381628" cy="381628"/>
        </a:xfrm>
        <a:prstGeom prst="ellips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7182E-D027-4EBF-B03E-DF604E7BDB02}">
      <dsp:nvSpPr>
        <dsp:cNvPr id="0" name=""/>
        <dsp:cNvSpPr/>
      </dsp:nvSpPr>
      <dsp:spPr>
        <a:xfrm rot="10800000">
          <a:off x="360040" y="1230520"/>
          <a:ext cx="5218844" cy="38162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8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санитарно-эпидемиологических экспертиз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55447" y="1230520"/>
        <a:ext cx="5123437" cy="381628"/>
      </dsp:txXfrm>
    </dsp:sp>
    <dsp:sp modelId="{9D80ED3A-E20B-497C-8B3C-B0FE526A6E16}">
      <dsp:nvSpPr>
        <dsp:cNvPr id="0" name=""/>
        <dsp:cNvSpPr/>
      </dsp:nvSpPr>
      <dsp:spPr>
        <a:xfrm>
          <a:off x="113484" y="1198692"/>
          <a:ext cx="381628" cy="381628"/>
        </a:xfrm>
        <a:prstGeom prst="ellips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ACA3F-C0C6-41AA-B654-A494FF108B8B}">
      <dsp:nvSpPr>
        <dsp:cNvPr id="0" name=""/>
        <dsp:cNvSpPr/>
      </dsp:nvSpPr>
      <dsp:spPr>
        <a:xfrm rot="10800000">
          <a:off x="360040" y="1688957"/>
          <a:ext cx="5218844" cy="61475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8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Внедрение и освоение новых методик лабораторно-инструментальных исследований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13728" y="1688957"/>
        <a:ext cx="5065156" cy="614753"/>
      </dsp:txXfrm>
    </dsp:sp>
    <dsp:sp modelId="{28A706FF-B3A5-43F0-8D00-7039941AE699}">
      <dsp:nvSpPr>
        <dsp:cNvPr id="0" name=""/>
        <dsp:cNvSpPr/>
      </dsp:nvSpPr>
      <dsp:spPr>
        <a:xfrm>
          <a:off x="113484" y="1805520"/>
          <a:ext cx="381628" cy="381628"/>
        </a:xfrm>
        <a:prstGeom prst="ellips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8F426-F096-4932-AEDB-202D5B6A80B1}">
      <dsp:nvSpPr>
        <dsp:cNvPr id="0" name=""/>
        <dsp:cNvSpPr/>
      </dsp:nvSpPr>
      <dsp:spPr>
        <a:xfrm rot="10800000">
          <a:off x="360040" y="2412352"/>
          <a:ext cx="5218689" cy="38162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8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Информационно-аналитическая деятельность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55447" y="2412352"/>
        <a:ext cx="5123282" cy="381628"/>
      </dsp:txXfrm>
    </dsp:sp>
    <dsp:sp modelId="{0A04AA48-649B-40B8-8688-E756650B3D6F}">
      <dsp:nvSpPr>
        <dsp:cNvPr id="0" name=""/>
        <dsp:cNvSpPr/>
      </dsp:nvSpPr>
      <dsp:spPr>
        <a:xfrm>
          <a:off x="113484" y="2412352"/>
          <a:ext cx="381628" cy="381628"/>
        </a:xfrm>
        <a:prstGeom prst="ellips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B8956-114C-4005-9EB0-C2F94228FB3C}">
      <dsp:nvSpPr>
        <dsp:cNvPr id="0" name=""/>
        <dsp:cNvSpPr/>
      </dsp:nvSpPr>
      <dsp:spPr>
        <a:xfrm rot="10800000">
          <a:off x="432029" y="2930739"/>
          <a:ext cx="5218456" cy="38162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8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Работа с кадровым составом</a:t>
          </a:r>
          <a:endParaRPr lang="ru-RU" sz="1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27436" y="2930739"/>
        <a:ext cx="5123049" cy="381628"/>
      </dsp:txXfrm>
    </dsp:sp>
    <dsp:sp modelId="{76603AD2-F78E-4A2C-B919-FE659D50B127}">
      <dsp:nvSpPr>
        <dsp:cNvPr id="0" name=""/>
        <dsp:cNvSpPr/>
      </dsp:nvSpPr>
      <dsp:spPr>
        <a:xfrm>
          <a:off x="113484" y="2902617"/>
          <a:ext cx="381628" cy="381628"/>
        </a:xfrm>
        <a:prstGeom prst="ellipse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0.02362</cdr:x>
      <cdr:y>0</cdr:y>
    </cdr:from>
    <cdr:to>
      <cdr:x>0.02362</cdr:x>
      <cdr:y>0.93908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144016" y="0"/>
          <a:ext cx="0" cy="38164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0.20513</cdr:x>
      <cdr:y>0.2</cdr:y>
    </cdr:from>
    <cdr:to>
      <cdr:x>0.29487</cdr:x>
      <cdr:y>0.26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720080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78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0.35897</cdr:x>
      <cdr:y>0</cdr:y>
    </cdr:from>
    <cdr:to>
      <cdr:x>0.4359</cdr:x>
      <cdr:y>0.12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16224" y="0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99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0.02</cdr:y>
    </cdr:from>
    <cdr:to>
      <cdr:x>0.60256</cdr:x>
      <cdr:y>0.1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08312" y="74888"/>
          <a:ext cx="576064" cy="299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95,4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0.64103</cdr:x>
      <cdr:y>0</cdr:y>
    </cdr:from>
    <cdr:to>
      <cdr:x>0.75641</cdr:x>
      <cdr:y>0.07692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00400" y="0"/>
          <a:ext cx="648046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97,5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0.80769</cdr:x>
      <cdr:y>0.05769</cdr:y>
    </cdr:from>
    <cdr:to>
      <cdr:x>0.9359</cdr:x>
      <cdr:y>0.13462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536504" y="21602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88,5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80A53-E824-4EDC-AF82-969019021152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CD015-B45F-4AF7-8D78-99640123CD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Выбор профессии – задача не из легких. Наибольшую помощь в этом старшеклассникам могут оказать родители, но они, т.е. Вы нередко жалуетесь на непонимание своих детей. Конечно, у молодого поколения иные точки зрения, ценности, привычки. И все-таки у каждого родителя всегда имеется неоспоримое  преимущество перед ребенком – социальный опыт, умение оценивать жизненные реалии и требования. Кроме того, в отличие от слов чужого человека, побуждение, исходящее от близких людей воспринимается как наиболее подходящее, конструктивное.</a:t>
            </a:r>
          </a:p>
          <a:p>
            <a:r>
              <a:rPr lang="ru-RU" altLang="ru-RU" dirty="0" smtClean="0"/>
              <a:t>Для тех кто уже определился с выбором и хочет связать свою жизнь с медициной хотим презентовать наше учреждение: </a:t>
            </a:r>
          </a:p>
          <a:p>
            <a:r>
              <a:rPr lang="ru-RU" altLang="ru-RU" dirty="0" smtClean="0"/>
              <a:t>ФБУЗ - организация федеральной службы в сфере надзора по защите прав потребителей и благополучии  населения обеспечивает деятельность </a:t>
            </a:r>
            <a:r>
              <a:rPr lang="ru-RU" altLang="ru-RU" dirty="0" err="1" smtClean="0"/>
              <a:t>Роспотребнадзора</a:t>
            </a:r>
            <a:r>
              <a:rPr lang="ru-RU" altLang="ru-RU" dirty="0" smtClean="0"/>
              <a:t>. Санитарными врачами становятся выпускники медико-профилактических факультетов. </a:t>
            </a:r>
          </a:p>
          <a:p>
            <a:r>
              <a:rPr lang="ru-RU" altLang="ru-RU" dirty="0" smtClean="0"/>
              <a:t>Факультет медико-профилактического дела это в своем роде единственный медицинский факультете выпускающий будущих руководителей. </a:t>
            </a:r>
          </a:p>
          <a:p>
            <a:r>
              <a:rPr lang="ru-RU" altLang="ru-RU" dirty="0" smtClean="0"/>
              <a:t>Специальности после окончания медико-профилактического факультета: врач по общей гигиене – санитарный врач по нескольким видам гигиен (гигиена питания, гигиена труда, гигиена детей и подростков) в дальнейшем возможна специализация по какому либо виду гигиены, отдельно идут врачи-эпидемиологи.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dirty="0" smtClean="0"/>
              <a:t>Алгоритм действия для абитуриентов: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dirty="0" smtClean="0"/>
              <a:t>Сбор документов, оформление заявки на целевое место. Для этого необходимо обратиться в ФБУЗ Центр гигиены и эпидемиологии.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dirty="0" smtClean="0"/>
              <a:t>Сдать ЕГЭ (минимальные результату по дисциплинам: математика, русский язык, биология, химия размещаются на сайтах медицинских университетов).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dirty="0" smtClean="0"/>
              <a:t>С результатами ЕГЭ получить целевое направление в один из ВУЗов с которыми у ФБУЗ «</a:t>
            </a:r>
            <a:r>
              <a:rPr lang="ru-RU" dirty="0" err="1" smtClean="0"/>
              <a:t>ЦГиЭ</a:t>
            </a:r>
            <a:r>
              <a:rPr lang="ru-RU" dirty="0" smtClean="0"/>
              <a:t>» имеются договора. Это </a:t>
            </a:r>
            <a:r>
              <a:rPr lang="ru-RU" dirty="0" err="1" smtClean="0"/>
              <a:t>КемГМА</a:t>
            </a:r>
            <a:r>
              <a:rPr lang="ru-RU" dirty="0" smtClean="0"/>
              <a:t>, </a:t>
            </a:r>
            <a:r>
              <a:rPr lang="ru-RU" dirty="0" err="1" smtClean="0"/>
              <a:t>ОмГМА</a:t>
            </a:r>
            <a:r>
              <a:rPr lang="ru-RU" dirty="0" smtClean="0"/>
              <a:t>, </a:t>
            </a:r>
            <a:r>
              <a:rPr lang="ru-RU" dirty="0" err="1" smtClean="0"/>
              <a:t>ИрГМУ</a:t>
            </a:r>
            <a:r>
              <a:rPr lang="ru-RU" dirty="0" smtClean="0"/>
              <a:t>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dirty="0" smtClean="0"/>
              <a:t>Подать документы в ВУЗ для прохождения конкурса. Далее обучение с гарантированным трудоустройством и прохождением производственных практик. При заселении в общежитие для иногородних приоритет по целевому договору.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Вся интересующая информация об организации доступна в сети интернет, на официальном сайте ФБУЗ</a:t>
            </a:r>
            <a:r>
              <a:rPr lang="ru-RU" altLang="ru-RU" baseline="0" dirty="0" smtClean="0"/>
              <a:t> «Центр гигиены и эпидемиологии в Красноярском крае»:</a:t>
            </a:r>
            <a:r>
              <a:rPr lang="en-US" sz="12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http://fbuz24.ru</a:t>
            </a:r>
            <a:endParaRPr lang="ru-RU" sz="1200" b="1" u="sng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 smtClean="0"/>
              <a:t> </a:t>
            </a:r>
            <a:r>
              <a:rPr lang="ru-RU" altLang="ru-RU" dirty="0" smtClean="0"/>
              <a:t>Там же на сайте постоянно обновляется информация о проводимых мероприятиях в организации </a:t>
            </a:r>
            <a:r>
              <a:rPr lang="ru-RU" altLang="ru-RU" dirty="0" err="1" smtClean="0"/>
              <a:t>Роспотребнадзора</a:t>
            </a:r>
            <a:r>
              <a:rPr lang="ru-RU" altLang="ru-RU" dirty="0" smtClean="0"/>
              <a:t> и ФБУЗ.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Благодарю за внимание. На консультации можно обратиться по адресу: г.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Красноярск, ул. </a:t>
            </a:r>
            <a:r>
              <a:rPr lang="ru-RU" altLang="ru-RU" dirty="0" err="1" smtClean="0"/>
              <a:t>Сопопчная</a:t>
            </a:r>
            <a:r>
              <a:rPr lang="ru-RU" altLang="ru-RU" dirty="0" smtClean="0"/>
              <a:t>, 38. по телефону: 202-58-24, на официальном сайте ФБУЗ «Центр гигиены и эпидемиологии в </a:t>
            </a:r>
            <a:r>
              <a:rPr lang="ru-RU" altLang="ru-RU" dirty="0" err="1" smtClean="0"/>
              <a:t>Красноярком</a:t>
            </a:r>
            <a:r>
              <a:rPr lang="ru-RU" altLang="ru-RU" dirty="0" smtClean="0"/>
              <a:t> крае» </a:t>
            </a:r>
            <a:r>
              <a:rPr lang="en-US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http://fbuz24.ru</a:t>
            </a:r>
            <a:endParaRPr lang="ru-RU" sz="1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ФБУЗ состоит из головного центра со структурными подразделениями (лаборатории, отделы, отделения) и 13-и филиалов, расположенных на территориях в подведомственности которых по несколько муниципальных районов: в Эвенкийском м.р. в п.Тура, в г. Шарыпово, в Туруханском районе с.Туруханск, в г. Норильске, в </a:t>
            </a:r>
            <a:r>
              <a:rPr lang="ru-RU" altLang="ru-RU" dirty="0" err="1" smtClean="0"/>
              <a:t>Мотыгинском</a:t>
            </a:r>
            <a:r>
              <a:rPr lang="ru-RU" altLang="ru-RU" dirty="0" smtClean="0"/>
              <a:t> районе п. Мотыгино,  в г. Минусинске, в г. </a:t>
            </a:r>
            <a:r>
              <a:rPr lang="ru-RU" altLang="ru-RU" dirty="0" err="1" smtClean="0"/>
              <a:t>Лесосибирске</a:t>
            </a:r>
            <a:r>
              <a:rPr lang="ru-RU" altLang="ru-RU" dirty="0" smtClean="0"/>
              <a:t>, в г. Канске, в г. Заозерный, в </a:t>
            </a:r>
            <a:r>
              <a:rPr lang="ru-RU" altLang="ru-RU" dirty="0" err="1" smtClean="0"/>
              <a:t>Богучанскоми</a:t>
            </a:r>
            <a:r>
              <a:rPr lang="ru-RU" altLang="ru-RU" dirty="0" smtClean="0"/>
              <a:t> районе с. </a:t>
            </a:r>
            <a:r>
              <a:rPr lang="ru-RU" altLang="ru-RU" dirty="0" err="1" smtClean="0"/>
              <a:t>Богучаны</a:t>
            </a:r>
            <a:r>
              <a:rPr lang="ru-RU" altLang="ru-RU" dirty="0" smtClean="0"/>
              <a:t>, в </a:t>
            </a:r>
            <a:r>
              <a:rPr lang="ru-RU" altLang="ru-RU" dirty="0" err="1" smtClean="0"/>
              <a:t>Балахтинском</a:t>
            </a:r>
            <a:r>
              <a:rPr lang="ru-RU" altLang="ru-RU" dirty="0" smtClean="0"/>
              <a:t> районе в п. Балахта, в г. Ачинске,</a:t>
            </a:r>
            <a:r>
              <a:rPr lang="ru-RU" altLang="ru-RU" baseline="0" dirty="0" smtClean="0"/>
              <a:t> в г. Красноярск (Красноярский дорожный филиал по железнодорожному транспорту)</a:t>
            </a:r>
            <a:r>
              <a:rPr lang="ru-RU" altLang="ru-RU" dirty="0" smtClean="0"/>
              <a:t>. Всего – 986 чел. из них числится в составе ИЛЦ - 260 чел. в числе так называемых «оперативников» – 70 чел. Прочие специалисты различных профилей.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Направление деятельности: планирование и выполнение государственного задания. </a:t>
            </a:r>
          </a:p>
          <a:p>
            <a:pPr>
              <a:defRPr/>
            </a:pPr>
            <a:r>
              <a:rPr lang="ru-RU" dirty="0" smtClean="0"/>
              <a:t>Планирование и проведение контрольно-надзорных мероприятий – это планирование мероприятий по месяцам согласно утвержденного графика проведения плановых контрольно-надзорных мероприятий с Ген.Прокуратурой РФ. Подразумевается проведение лабораторно-инструментальных исследований.</a:t>
            </a:r>
          </a:p>
          <a:p>
            <a:pPr>
              <a:defRPr/>
            </a:pPr>
            <a:r>
              <a:rPr lang="ru-RU" dirty="0" smtClean="0"/>
              <a:t>Проведение санитарно-эпидемиологических экспертиз в рамках плановых и внеплановых мероприятий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. Например на соответствие санитарным требованиям по оказанию образовательной деятельности, по оказанию медицинских услуг. А также по заявкам: на гаражи, жилые дома для оформления через суд в собственность; соответствие условий проживания для оформления опеки; для организаций на соответствие санитарно-защитных зон, проектов предельно-допустимых выбросов и мн.другого.</a:t>
            </a:r>
          </a:p>
          <a:p>
            <a:pPr>
              <a:defRPr/>
            </a:pPr>
            <a:r>
              <a:rPr lang="ru-RU" dirty="0" smtClean="0"/>
              <a:t>Внедрение и освоение новых методик лабораторно-инструментальных исследований – это поле для тех кто хочет внести что-то новое, своё, в общепринятую практику работы. Для этого имеются современные лаборатории, оснащенные по последнему слову техники.</a:t>
            </a:r>
          </a:p>
          <a:p>
            <a:pPr>
              <a:defRPr/>
            </a:pPr>
            <a:r>
              <a:rPr lang="ru-RU" dirty="0" smtClean="0"/>
              <a:t>Информационно-аналитическая деятельность – СГМ (социально-гигиенический мониторинг) одна из возможностей реализации детям с аналитическим складом ума, на протяжении длительного времени проводится анализ  за состоянием окружающей среды (например состав загрязнителей атмосферного воздуха в строго определенных точках города, обнаружение причинно-следственных связей по возможным загрязнителям и уровнем заболеваемости населения на близлежащей территории). Обнародование таких данных для органов власти, общественности для возможных совместных путей решения сложившейся ситуации. </a:t>
            </a:r>
          </a:p>
          <a:p>
            <a:pPr>
              <a:defRPr/>
            </a:pPr>
            <a:r>
              <a:rPr lang="ru-RU" dirty="0" smtClean="0"/>
              <a:t> Работа с кадровым составом – постоянное обучение специалистов в целях повышения их квалификации, получения новых навыков.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Укомплектованность кадрами в 2020 г. по учреждению составляет 83%. Вакансии: врачей – 41 чел. из них по общей гигиене – 16, врачей-эпидемиологов – 7, врачей – бактериологов – 10, врачей по санитарно-гигиеническим исследованиям – 8.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Потребность в помощниках врачей-эпидемиологов – 17 чел., </a:t>
            </a:r>
            <a:r>
              <a:rPr lang="ru-RU" altLang="ru-RU" dirty="0" err="1" smtClean="0"/>
              <a:t>пом</a:t>
            </a:r>
            <a:r>
              <a:rPr lang="ru-RU" altLang="ru-RU" dirty="0" smtClean="0"/>
              <a:t>. врача по общей гигиене – 9, лаборант- 1, физик-лаборант – 2, биолог (энтомолог)-2.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Нехватка врачей и среднего мед. персонала связана с тем, что выпускников медико-профилактического факультета готовят лишь в нескольких ВУЗах, и на все регионы специалистов не хватает, к тому же необходимо учитывать и тот фактор, что многие специалисты </a:t>
            </a:r>
            <a:r>
              <a:rPr lang="ru-RU" altLang="ru-RU" dirty="0" err="1" smtClean="0"/>
              <a:t>предпенсионного</a:t>
            </a:r>
            <a:r>
              <a:rPr lang="ru-RU" altLang="ru-RU" dirty="0" smtClean="0"/>
              <a:t> или уже пенсионного возраста.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Врач-эпидемиолог – специалист по борьбе с эпидемиями, занимается </a:t>
            </a:r>
            <a:r>
              <a:rPr lang="ru-RU" dirty="0" err="1" smtClean="0"/>
              <a:t>эпидем</a:t>
            </a:r>
            <a:r>
              <a:rPr lang="ru-RU" dirty="0" smtClean="0"/>
              <a:t>. расследованиями- определяет источник заражения, пути распространения, тесно работает с врачами-инфекционистами и пр.специалистами.</a:t>
            </a:r>
          </a:p>
          <a:p>
            <a:pPr>
              <a:defRPr/>
            </a:pPr>
            <a:r>
              <a:rPr lang="ru-RU" dirty="0" smtClean="0"/>
              <a:t>Проводит необходимые санитарно-гигиенические и противоэпидемические мероприятия, используя современные методы анализа санитарно-эпидемиологической ситуации. Проводит ежедневный анализ регистрации и учета инфекционной заболеваемости. </a:t>
            </a:r>
          </a:p>
          <a:p>
            <a:pPr>
              <a:defRPr/>
            </a:pPr>
            <a:r>
              <a:rPr lang="ru-RU" dirty="0" smtClean="0"/>
              <a:t>Осуществляет контроль за полнотой ежедневно передаваемой информации о спорадической инфекционной заболеваемости отдельными нозологическими формами, заболеваемости ВИЧ-инфекцией и групповой заболеваемости в учреждениях и быту. Проводит анализ карт эпидемиологического и </a:t>
            </a:r>
            <a:r>
              <a:rPr lang="ru-RU" dirty="0" err="1" smtClean="0"/>
              <a:t>эпизоотолого-эпидемиологического</a:t>
            </a:r>
            <a:r>
              <a:rPr lang="ru-RU" dirty="0" smtClean="0"/>
              <a:t> расследования - (место источника (или источников) возбудителя инфекции в тех пределах, в которых при данной ситуации возможна передача возбудителя восприимчивым животным, т. е. помещения (скотные дворы, кошары, свинарники, птичники и т. д.) и территория);</a:t>
            </a:r>
          </a:p>
          <a:p>
            <a:pPr>
              <a:defRPr/>
            </a:pPr>
            <a:r>
              <a:rPr lang="ru-RU" dirty="0" smtClean="0"/>
              <a:t> анализирует информационные материалы о состоянии инфекционной заболеваемости и проведении в очагах особо опасных инфекционных заболеваний. (Очаг заболевания – место заражения и пребывания заболевших инфекционной болезнью людей, либо территория, в пределах которой в определенных границах времени возможно заражение людей и сельскохозяйственных животных возбудителями инфекционной болезни).</a:t>
            </a:r>
          </a:p>
          <a:p>
            <a:pPr>
              <a:defRPr/>
            </a:pPr>
            <a:r>
              <a:rPr lang="ru-RU" dirty="0" smtClean="0"/>
              <a:t>Проводит оперативный и ретроспективный анализ заболеваемости, контроль за осуществлением комплекса противоэпидемических мероприятий. Проводит экспертизы, расследования, обследования, исследования и иные виды оценок. Принимает участие в расследовании случаев инфекционной заболеваемости с целью установления причинно-следственных связей между состоянием здоровья и средой обитания человека. Проводит анализ выполнения плана профилактических прививок. Осуществляет зоолого-энтомологический мониторинг объектов возможного завоза особо опасных инфекций. Принимает участие в профессиональной гигиенической подготовке и аттестации должностных лиц и работников организаций по вопросам профилактики инфекционных и паразитарных заболеваний. Оказывает консультативную помощь специалистам других подразделений по своей специальности. Руководит работой подчиненного ему персонала (при его наличии), содействует выполнению им своих должностных обязанностей.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Врач по общей гигиене – санитарный врач в самом широком понимании этой профессии. Имеет обширный круг задач. Организует санитарно-эпидемические экспертизы, расследования, обследования, исследования, испытания, а также токсикологическую, гигиеническую и иные виды оценок. Организует профессиональную гигиеническую подготовку и аттестацию должностных лиц и работников организаций, деятельность которых связана с производством, хранением, транспортировкой и реализацией пищевых продуктов и питьевой воды, воспитанием и обучением детей, коммунальным и бытовым обслуживанием населения. Участвует в подготовке предложений по проектам программ социально-экономического развития территории в области обеспечения санитарно-эпидемиологического благополучия; проведении социально-гигиенического мониторинга. Оказывает консультативную помощь специалистам других подразделений по своей специальности. Руководит работой подчиненного ему персонала (при его наличии), содействует выполнению им своих должностных обязанностей.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 smtClean="0"/>
              <a:t>Испытательный лабораторный центр – не зависим от производителей и потребителей; оснащен современным лабораторным оборудованием; имеет высококвалифицированный кадровый состав, владеющий знаниями нормативной базы, использующий методики проведения исследований по широкому перечню показателей безопасности для здоровья человека и показателям потребительских качеств товаров, в том числе на соответствие требований Технических Регламентов Таможенного Союза (ТР ТС). Диагностические исследования выполняются на определение широкого спектра микроорганизмов (в том числе бактерий, вирусов, простейших и гельминтов) II-IV групп патогенности.</a:t>
            </a:r>
          </a:p>
          <a:p>
            <a:pPr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r>
              <a:rPr lang="ru-RU" dirty="0" smtClean="0"/>
              <a:t>Виды проводимых лабораторных микробиологических исследований в лабораторных подразделениях ИЛЦ:</a:t>
            </a:r>
          </a:p>
          <a:p>
            <a:pPr>
              <a:defRPr/>
            </a:pPr>
            <a:r>
              <a:rPr lang="ru-RU" dirty="0" smtClean="0"/>
              <a:t>– бактериологические, вирусологические, </a:t>
            </a:r>
            <a:r>
              <a:rPr lang="ru-RU" dirty="0" err="1" smtClean="0"/>
              <a:t>паразитологические</a:t>
            </a:r>
            <a:r>
              <a:rPr lang="ru-RU" dirty="0" smtClean="0"/>
              <a:t> диагностические исследования</a:t>
            </a:r>
            <a:r>
              <a:rPr lang="ru-RU" b="1" i="1" dirty="0" smtClean="0"/>
              <a:t> </a:t>
            </a:r>
            <a:r>
              <a:rPr lang="ru-RU" dirty="0" smtClean="0"/>
              <a:t>клинических материалов от человека; </a:t>
            </a:r>
          </a:p>
          <a:p>
            <a:pPr>
              <a:defRPr/>
            </a:pPr>
            <a:r>
              <a:rPr lang="ru-RU" dirty="0" smtClean="0"/>
              <a:t>– санитарно-микробиологические, санитарно-вирусологические и </a:t>
            </a:r>
            <a:r>
              <a:rPr lang="ru-RU" dirty="0" err="1" smtClean="0"/>
              <a:t>санитарно-паразитологические</a:t>
            </a:r>
            <a:r>
              <a:rPr lang="ru-RU" dirty="0" smtClean="0"/>
              <a:t> исследования продовольственного сырья и пищевых продуктов (в том числе определение остаточного количества антибиотиков в продуктах животноводства), воды (в том числе питьевой, расфасованной в емкости, открытых водоемов, сточной), почвы, песка, снега, воздуха, лекарственных форм, стерильного материала, парфюмерно-косметической продукции, лекарственных грязей, смывов с поверхностей, строительных материалов, твердых бытовых отходов, навоза, донных отложений и других материалов;</a:t>
            </a:r>
          </a:p>
          <a:p>
            <a:pPr>
              <a:defRPr/>
            </a:pPr>
            <a:r>
              <a:rPr lang="ru-RU" dirty="0" smtClean="0"/>
              <a:t>– </a:t>
            </a:r>
            <a:r>
              <a:rPr lang="en-US" dirty="0" smtClean="0"/>
              <a:t>c</a:t>
            </a:r>
            <a:r>
              <a:rPr lang="ru-RU" dirty="0" err="1" smtClean="0"/>
              <a:t>ерологические</a:t>
            </a:r>
            <a:r>
              <a:rPr lang="ru-RU" dirty="0" smtClean="0"/>
              <a:t> исследования на выявление антигенов и антител к возбудителям инфекционных и паразитарных заболеваний, в том числе – бруцеллеза, сыпного тифа, дифтерии, дизентерии, сальмонеллезов, брюшного тифа, </a:t>
            </a:r>
            <a:r>
              <a:rPr lang="ru-RU" dirty="0" err="1" smtClean="0"/>
              <a:t>иерсиниозов</a:t>
            </a:r>
            <a:r>
              <a:rPr lang="ru-RU" dirty="0" smtClean="0"/>
              <a:t>, клещевого вирусного энцефалита, клещевого </a:t>
            </a:r>
            <a:r>
              <a:rPr lang="ru-RU" dirty="0" err="1" smtClean="0"/>
              <a:t>боррелиоза</a:t>
            </a:r>
            <a:r>
              <a:rPr lang="ru-RU" dirty="0" smtClean="0"/>
              <a:t>, гриппа и ОРВИ, кори, краснухи, </a:t>
            </a:r>
            <a:r>
              <a:rPr lang="ru-RU" dirty="0" err="1" smtClean="0"/>
              <a:t>лямблиоза</a:t>
            </a:r>
            <a:r>
              <a:rPr lang="ru-RU" dirty="0" smtClean="0"/>
              <a:t>, трихинеллеза, описторхоза и других инфекций и инвазий; определение столбнячного и дифтерийного токсина и антитоксина;</a:t>
            </a:r>
          </a:p>
          <a:p>
            <a:pPr>
              <a:defRPr/>
            </a:pPr>
            <a:r>
              <a:rPr lang="ru-RU" dirty="0" smtClean="0"/>
              <a:t>– молекулярно-генетические исследования с целью выявления ДНК (РНК) возбудителей инфекционных заболеваний бактериальной и вирусной природы в клинических материалах от человека, мелких млекопитающих, членистоногих, объектах окружающей среды;</a:t>
            </a:r>
          </a:p>
          <a:p>
            <a:pPr>
              <a:defRPr/>
            </a:pPr>
            <a:r>
              <a:rPr lang="ru-RU" dirty="0" smtClean="0"/>
              <a:t> – молекулярно-генетические качественные и количественные исследования с целью выявления генетически модифицированных организмов (ГМО) в продуктах питания и продовольственном сырье;</a:t>
            </a:r>
          </a:p>
          <a:p>
            <a:pPr>
              <a:defRPr/>
            </a:pPr>
            <a:r>
              <a:rPr lang="ru-RU" dirty="0" smtClean="0"/>
              <a:t>– токсикологические исследования методом </a:t>
            </a:r>
            <a:r>
              <a:rPr lang="ru-RU" dirty="0" err="1" smtClean="0"/>
              <a:t>биотестирования</a:t>
            </a:r>
            <a:r>
              <a:rPr lang="ru-RU" dirty="0" smtClean="0"/>
              <a:t> «</a:t>
            </a:r>
            <a:r>
              <a:rPr lang="ru-RU" dirty="0" err="1" smtClean="0"/>
              <a:t>Эколюм</a:t>
            </a:r>
            <a:r>
              <a:rPr lang="ru-RU" dirty="0" smtClean="0"/>
              <a:t>»;</a:t>
            </a:r>
          </a:p>
          <a:p>
            <a:pPr>
              <a:defRPr/>
            </a:pPr>
            <a:r>
              <a:rPr lang="ru-RU" dirty="0" smtClean="0"/>
              <a:t>– определение суммарной мутагенной активности в воде (в том числе расфасованной в емкости), воздухе, промышленных и бытовых отходах.</a:t>
            </a:r>
          </a:p>
          <a:p>
            <a:pPr>
              <a:defRPr/>
            </a:pPr>
            <a:r>
              <a:rPr lang="ru-RU" dirty="0" smtClean="0"/>
              <a:t>– исследования сыворотки крови на </a:t>
            </a:r>
            <a:r>
              <a:rPr lang="ru-RU" dirty="0" err="1" smtClean="0"/>
              <a:t>онкомаркеры</a:t>
            </a:r>
            <a:r>
              <a:rPr lang="ru-RU" dirty="0" smtClean="0"/>
              <a:t> и гормоны. </a:t>
            </a:r>
          </a:p>
          <a:p>
            <a:pPr>
              <a:defRPr/>
            </a:pPr>
            <a:r>
              <a:rPr lang="ru-RU" dirty="0" smtClean="0"/>
              <a:t>Внедрены стандартизованные операционные процедуры, строго регламентирующие проведение всех видов работ, осуществляется контроль качества всех этапов работ.</a:t>
            </a:r>
          </a:p>
          <a:p>
            <a:pPr>
              <a:defRPr/>
            </a:pPr>
            <a:r>
              <a:rPr lang="ru-RU" dirty="0" smtClean="0"/>
              <a:t>Качество проведения исследований (испытаний) подтверждается сертификатами по  результатам </a:t>
            </a:r>
            <a:r>
              <a:rPr lang="ru-RU" dirty="0" err="1" smtClean="0"/>
              <a:t>межлабораторных</a:t>
            </a:r>
            <a:r>
              <a:rPr lang="ru-RU" dirty="0" smtClean="0"/>
              <a:t> сличительных испытаний.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Было выделено целевых мест на ФБУЗ в Красноярском крае в 2021 году – 3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err="1" smtClean="0"/>
              <a:t>КемГМУ</a:t>
            </a:r>
            <a:r>
              <a:rPr lang="ru-RU" altLang="ru-RU" dirty="0" smtClean="0"/>
              <a:t> – 2  мест. </a:t>
            </a:r>
            <a:r>
              <a:rPr lang="ru-RU" altLang="ru-RU" dirty="0" err="1" smtClean="0"/>
              <a:t>ОмГМУ</a:t>
            </a:r>
            <a:r>
              <a:rPr lang="ru-RU" altLang="ru-RU" dirty="0" smtClean="0"/>
              <a:t> –  1 мест.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Проводятся встречи руководителя и специалистов со школьниками, лекции, беседы о будущей профессии. Организуются «круглые столы».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На 2022 год планируется выделение целевых в: </a:t>
            </a:r>
            <a:r>
              <a:rPr lang="ru-RU" altLang="ru-RU" dirty="0" err="1" smtClean="0"/>
              <a:t>КемГМУ</a:t>
            </a:r>
            <a:r>
              <a:rPr lang="ru-RU" altLang="ru-RU" dirty="0" smtClean="0"/>
              <a:t> - 2  места, </a:t>
            </a:r>
            <a:r>
              <a:rPr lang="ru-RU" altLang="ru-RU" dirty="0" err="1" smtClean="0"/>
              <a:t>ОмГМУ</a:t>
            </a:r>
            <a:r>
              <a:rPr lang="ru-RU" altLang="ru-RU" dirty="0" smtClean="0"/>
              <a:t> –  1 место.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С молодыми кадрами проводится следующая работа:  </a:t>
            </a:r>
          </a:p>
          <a:p>
            <a:r>
              <a:rPr lang="ru-RU" altLang="ru-RU" dirty="0" smtClean="0"/>
              <a:t>Выделено квот по специальности «Эпидемиология» -18. Проводится работа с интернами, студентами 6-х курсов, создаются условия для проживания врачей-интернов в территориях.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15-B45F-4AF7-8D78-99640123CD6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B1FE8-CBC1-4FBD-BD62-4E73803760E2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5AD2-4870-4AB4-AAA7-3E3D84E339A6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54AE-F93D-4209-B1B6-C6887184D481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41B78-BB76-4838-A85E-EB9237CFEEA3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505-5D01-4C53-87FE-394999787A38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03D2-0F12-497D-BE9F-032960A89D05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7C743-CE6C-4D46-992F-77C7A965A6FA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888C-5A40-4F39-B13D-77583CD892D9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AFD2-E30C-4153-8462-79C6A7DA3AE6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AB01-429B-4132-B90C-8207C9FFEB93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422-0C72-46D3-9B76-07212A68C546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098B5B-544B-4B3E-9364-B5A628B39169}" type="datetime1">
              <a:rPr lang="ru-RU" smtClean="0"/>
              <a:pPr/>
              <a:t>19.03.2022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1111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115616" y="116632"/>
            <a:ext cx="6912768" cy="2592288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59632" y="134076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«Центр гигиены и эпидемиологии в Красноярском каре»</a:t>
            </a:r>
            <a:endParaRPr lang="ru-RU" sz="3000" b="1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76470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Федеральное бюджетное учреждение здравоохранения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rdl-sXlg5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6632"/>
            <a:ext cx="648072" cy="648072"/>
          </a:xfrm>
          <a:prstGeom prst="rect">
            <a:avLst/>
          </a:prstGeom>
        </p:spPr>
      </p:pic>
      <p:pic>
        <p:nvPicPr>
          <p:cNvPr id="19" name="Рисунок 18" descr="205633_12517d9d35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68960"/>
            <a:ext cx="4223370" cy="2374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068960"/>
            <a:ext cx="3600400" cy="2407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11560" y="6093296"/>
            <a:ext cx="766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8350000" scaled="0"/>
                </a:gradFill>
              </a:rPr>
              <a:t>Будущее начинается здесь!</a:t>
            </a:r>
            <a:endParaRPr lang="ru-RU" sz="2800" b="1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8350000" scaled="0"/>
              </a:gra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980728"/>
            <a:ext cx="8568952" cy="5688632"/>
          </a:xfrm>
          <a:prstGeom prst="roundRect">
            <a:avLst/>
          </a:prstGeom>
          <a:gradFill flip="none" rotWithShape="1"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91680" y="0"/>
            <a:ext cx="5976664" cy="129614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116632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Алгоритм действий для абитуриента</a:t>
            </a:r>
            <a:endParaRPr lang="ru-RU" sz="32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Рисунок 4" descr="studenty-med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2786608" cy="185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3212976"/>
            <a:ext cx="2808312" cy="100811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797152"/>
            <a:ext cx="2952328" cy="108012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212976"/>
            <a:ext cx="2880320" cy="122413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869160"/>
            <a:ext cx="2808312" cy="936104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63888" y="3429000"/>
            <a:ext cx="2088232" cy="2016224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79912" y="3789040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 в учебном заведении с гарантией трудоустройства 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212976"/>
            <a:ext cx="2808312" cy="83099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Сбор документов, оформление заявки на целевое место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869160"/>
            <a:ext cx="2880320" cy="83099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Подача документов в учебное заведение для прохождения конкурса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3212976"/>
            <a:ext cx="2808312" cy="1231106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Сдача ЕГЭ при минимальном результате по дисциплинам: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,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язык,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биология,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химия.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4725144"/>
            <a:ext cx="144016" cy="288032"/>
          </a:xfrm>
          <a:prstGeom prst="round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35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H="1">
            <a:off x="4572000" y="5157192"/>
            <a:ext cx="144016" cy="144016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35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36096" y="494116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целевого направления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885698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1663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http://fbuz24.ru</a:t>
            </a:r>
            <a:endParaRPr lang="ru-RU" sz="32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dl-sXlg5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71872" cy="37187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6"/>
            <a:ext cx="7056784" cy="564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788024" y="0"/>
            <a:ext cx="4248472" cy="1772816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16016" y="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Официальный сайт </a:t>
            </a:r>
          </a:p>
          <a:p>
            <a:pPr algn="ctr"/>
            <a:r>
              <a:rPr lang="ru-RU" sz="24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ФБУЗ «Центр гигиены и эпидемиологии в Красноярском крае»</a:t>
            </a:r>
            <a:endParaRPr lang="ru-RU" sz="24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ed63a_f4b41939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rdl-sXlg5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659904" cy="659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494116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60007" dir="2000400" sy="-30000" kx="-800400" algn="bl" rotWithShape="0">
                    <a:srgbClr val="FFFF00">
                      <a:alpha val="20000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60007" dir="2000400" sy="-30000" kx="-800400" algn="bl" rotWithShape="0">
                  <a:srgbClr val="FFFF00">
                    <a:alpha val="2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6381328"/>
            <a:ext cx="3059832" cy="47667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http://fbuz24.ru</a:t>
            </a:r>
            <a:endParaRPr lang="ru-RU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491880" y="2708920"/>
            <a:ext cx="1584176" cy="25922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08720"/>
            <a:ext cx="8352928" cy="5688632"/>
          </a:xfrm>
          <a:prstGeom prst="roundRect">
            <a:avLst/>
          </a:prstGeom>
          <a:gradFill flip="none" rotWithShape="1"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rdl-sXlg5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515888" cy="515888"/>
          </a:xfrm>
          <a:prstGeom prst="rect">
            <a:avLst/>
          </a:prstGeom>
        </p:spPr>
      </p:pic>
      <p:pic>
        <p:nvPicPr>
          <p:cNvPr id="9" name="Picture 39" descr="C:\Documents and Settings\Иташев\Мои документы\Мои рисунки\Копия _fbu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32403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987824" y="116632"/>
            <a:ext cx="5976664" cy="129614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03848" y="11663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Структура и кадровый состав ФБУЗ «Центр гигиены и эпидемиологии в Красноярском крае»</a:t>
            </a:r>
            <a:endParaRPr lang="ru-RU" sz="24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764181">
            <a:off x="5078566" y="3116181"/>
            <a:ext cx="100811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38278">
            <a:off x="5076809" y="4210279"/>
            <a:ext cx="100811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1880" y="2708920"/>
            <a:ext cx="1512168" cy="2304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19872" y="2924944"/>
            <a:ext cx="1656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ФБУЗ «Центр гигиены и эпидемиологии в Красноярском крае»  - 953 человек, 13 филиалов по Красноярскому краю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28184" y="2780928"/>
            <a:ext cx="2016224" cy="5040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28184" y="4221088"/>
            <a:ext cx="2016224" cy="5040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56176" y="41490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Оперативники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70 человек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6176" y="285293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ИЛЦ – 260 человек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908720"/>
            <a:ext cx="8568952" cy="5688632"/>
          </a:xfrm>
          <a:prstGeom prst="roundRect">
            <a:avLst/>
          </a:prstGeom>
          <a:gradFill flip="none" rotWithShape="1"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3" descr="R_nw2gNV02OizBAB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5000"/>
          </a:blip>
          <a:stretch>
            <a:fillRect/>
          </a:stretch>
        </p:blipFill>
        <p:spPr>
          <a:xfrm>
            <a:off x="6516216" y="764704"/>
            <a:ext cx="2814492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260648"/>
            <a:ext cx="5976664" cy="129614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71600" y="404664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Основные направления деятельности ФБУЗ «Центр гигиены и эпидемиологии в Красноярском крае»</a:t>
            </a:r>
            <a:endParaRPr lang="ru-RU" sz="20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83568" y="2492896"/>
          <a:ext cx="58326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 descr="rdl-sXlg5k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04448" y="332656"/>
            <a:ext cx="371872" cy="371872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908720"/>
            <a:ext cx="8568952" cy="5688632"/>
          </a:xfrm>
          <a:prstGeom prst="roundRect">
            <a:avLst/>
          </a:prstGeom>
          <a:gradFill flip="none" rotWithShape="1"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188640"/>
            <a:ext cx="5976664" cy="129614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15616" y="1988840"/>
          <a:ext cx="56166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1259632" y="5517232"/>
            <a:ext cx="57606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551723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Врачи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5517232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мед.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558924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АУП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55172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персонал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5517232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278092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2048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285293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5085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9712" y="332656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Укомплектованность кадрами в учреждении</a:t>
            </a:r>
            <a:endParaRPr lang="ru-RU" sz="28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2987824" y="5517232"/>
            <a:ext cx="8640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Младший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мед.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1700808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Удельный вес физических лиц в 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3" name="Рисунок 22" descr="rdl-sXlg5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04448" y="260648"/>
            <a:ext cx="299864" cy="299864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908720"/>
            <a:ext cx="8568952" cy="5688632"/>
          </a:xfrm>
          <a:prstGeom prst="roundRect">
            <a:avLst/>
          </a:prstGeom>
          <a:gradFill flip="none" rotWithShape="1"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188640"/>
            <a:ext cx="5976664" cy="129614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91880" y="40466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chemeClr val="bg1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rPr>
              <a:t>Врач -эпидемиолог</a:t>
            </a:r>
            <a:endParaRPr lang="ru-RU" sz="3600" b="1" dirty="0">
              <a:gradFill>
                <a:gsLst>
                  <a:gs pos="0">
                    <a:schemeClr val="bg1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Рисунок 7" descr="205633_12517d9d3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3719314" cy="209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3b3e749011568df066956f2034087c10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399286"/>
            <a:ext cx="3865612" cy="219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508518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квалификации: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Высшее профессиональное образование по специальности «Медико-профилактическое дело» и после вузовское профессиональное образование  (ординатура) по специальности «Эпидемиология». Сертификат специалиста по специальности «Эпидемиология» без предъявления требований к стажу работы.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869160"/>
            <a:ext cx="651621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rdl-sXlg5k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371872" cy="371872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908720"/>
            <a:ext cx="8568952" cy="5688632"/>
          </a:xfrm>
          <a:prstGeom prst="roundRect">
            <a:avLst/>
          </a:prstGeom>
          <a:gradFill flip="none" rotWithShape="1"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188640"/>
            <a:ext cx="5976664" cy="129614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47864" y="4046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rPr>
              <a:t>Врач по общей гигиене </a:t>
            </a:r>
            <a:endParaRPr lang="ru-RU" sz="3600" b="1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Рисунок 7" descr="гигиена труд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615777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1872208" cy="2811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396-zanyatiya_na_proizvodstvennom_obekte_sady_pridony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365104"/>
            <a:ext cx="2879725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397130222_syes-sa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5013176"/>
            <a:ext cx="2300858" cy="172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64088" y="2348880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квалификации:</a:t>
            </a:r>
          </a:p>
          <a:p>
            <a:pPr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Высшее профессиональное образование по специальности «Медико-профилактическое дело» и после вузовское профессиональное образование  (ординатура) по специальности «Эпидемиология». Сертификат специалиста по специальности «Эпидемиология» без предъявления требований к стажу работы.</a:t>
            </a:r>
          </a:p>
        </p:txBody>
      </p:sp>
      <p:pic>
        <p:nvPicPr>
          <p:cNvPr id="13" name="Рисунок 12" descr="rdl-sXlg5k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16632"/>
            <a:ext cx="515888" cy="515888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980728"/>
            <a:ext cx="8568952" cy="5688632"/>
          </a:xfrm>
          <a:prstGeom prst="roundRect">
            <a:avLst/>
          </a:prstGeom>
          <a:gradFill flip="none" rotWithShape="1"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116632"/>
            <a:ext cx="5976664" cy="129614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1840" y="47667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rPr>
              <a:t>Работа в лабораториях ИЛЦ</a:t>
            </a:r>
            <a:endParaRPr lang="ru-RU" sz="3200" b="1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Рисунок 7" descr="i110-1-840x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340768"/>
            <a:ext cx="2992388" cy="192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nformation_items_2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924944"/>
            <a:ext cx="2723457" cy="1812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365104"/>
            <a:ext cx="2945904" cy="1962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508104" y="1700808"/>
            <a:ext cx="3384376" cy="864096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8104" y="2780928"/>
            <a:ext cx="3384376" cy="1152128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104" y="4149080"/>
            <a:ext cx="3384376" cy="1152128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652120" y="220486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1844824"/>
            <a:ext cx="349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и изучение научных методов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292494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Доля освоенных методов испытаний по показателям включенным в Технические регламенты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Таможенного союза составляют 83,2 % 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4365104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исследований различных товаров на показатели безопасности использования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1760" y="558924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Исследовательская и научная работа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 современном оборудовании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052736"/>
            <a:ext cx="8568952" cy="5688632"/>
          </a:xfrm>
          <a:prstGeom prst="roundRect">
            <a:avLst/>
          </a:prstGeom>
          <a:gradFill flip="none" rotWithShape="1"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16632"/>
            <a:ext cx="5976664" cy="129614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26064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Работа по привлечению молодых специалистов</a:t>
            </a:r>
            <a:endParaRPr lang="ru-RU" sz="28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grpSp>
        <p:nvGrpSpPr>
          <p:cNvPr id="9" name="Группа 24"/>
          <p:cNvGrpSpPr>
            <a:grpSpLocks/>
          </p:cNvGrpSpPr>
          <p:nvPr/>
        </p:nvGrpSpPr>
        <p:grpSpPr bwMode="auto">
          <a:xfrm>
            <a:off x="611560" y="1772816"/>
            <a:ext cx="2160240" cy="2160240"/>
            <a:chOff x="393242" y="1171575"/>
            <a:chExt cx="2390463" cy="2301367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>
              <a:off x="393242" y="1171575"/>
              <a:ext cx="2111067" cy="1576391"/>
            </a:xfrm>
            <a:prstGeom prst="round2SameRect">
              <a:avLst>
                <a:gd name="adj1" fmla="val 8000"/>
                <a:gd name="adj2" fmla="val 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393242" y="2747966"/>
              <a:ext cx="2111067" cy="677863"/>
            </a:xfrm>
            <a:custGeom>
              <a:avLst/>
              <a:gdLst>
                <a:gd name="connsiteX0" fmla="*/ 0 w 2111582"/>
                <a:gd name="connsiteY0" fmla="*/ 0 h 677788"/>
                <a:gd name="connsiteX1" fmla="*/ 2111582 w 2111582"/>
                <a:gd name="connsiteY1" fmla="*/ 0 h 677788"/>
                <a:gd name="connsiteX2" fmla="*/ 2111582 w 2111582"/>
                <a:gd name="connsiteY2" fmla="*/ 677788 h 677788"/>
                <a:gd name="connsiteX3" fmla="*/ 0 w 2111582"/>
                <a:gd name="connsiteY3" fmla="*/ 677788 h 677788"/>
                <a:gd name="connsiteX4" fmla="*/ 0 w 2111582"/>
                <a:gd name="connsiteY4" fmla="*/ 0 h 6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1582" h="677788">
                  <a:moveTo>
                    <a:pt x="0" y="0"/>
                  </a:moveTo>
                  <a:lnTo>
                    <a:pt x="2111582" y="0"/>
                  </a:lnTo>
                  <a:lnTo>
                    <a:pt x="2111582" y="677788"/>
                  </a:lnTo>
                  <a:lnTo>
                    <a:pt x="0" y="67778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E5FFFF">
                    <a:alpha val="37999"/>
                  </a:srgbClr>
                </a:gs>
              </a:gsLst>
              <a:lin ang="0" scaled="1"/>
            </a:gradFill>
            <a:ln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720" tIns="0" rIns="639793" bIns="0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Профориентация школьников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827520" y="2552394"/>
              <a:ext cx="956185" cy="920548"/>
            </a:xfrm>
            <a:prstGeom prst="ellipse">
              <a:avLst/>
            </a:prstGeom>
            <a:blipFill>
              <a:blip r:embed="rId3" cstate="print">
                <a:extLst/>
              </a:blip>
              <a:srcRect/>
              <a:stretch>
                <a:fillRect l="-37000" r="-37000"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522971" y="1370072"/>
              <a:ext cx="1859665" cy="1278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Организация встреч руководителей и специалистов со школьниками, лекции и беседы о будущей профессии</a:t>
              </a:r>
            </a:p>
          </p:txBody>
        </p:sp>
      </p:grpSp>
      <p:grpSp>
        <p:nvGrpSpPr>
          <p:cNvPr id="14" name="Группа 1"/>
          <p:cNvGrpSpPr>
            <a:grpSpLocks/>
          </p:cNvGrpSpPr>
          <p:nvPr/>
        </p:nvGrpSpPr>
        <p:grpSpPr bwMode="auto">
          <a:xfrm>
            <a:off x="3275857" y="1772816"/>
            <a:ext cx="2019103" cy="2112592"/>
            <a:chOff x="3996096" y="4005052"/>
            <a:chExt cx="2325972" cy="2380877"/>
          </a:xfrm>
        </p:grpSpPr>
        <p:grpSp>
          <p:nvGrpSpPr>
            <p:cNvPr id="15" name="Группа 27"/>
            <p:cNvGrpSpPr>
              <a:grpSpLocks/>
            </p:cNvGrpSpPr>
            <p:nvPr/>
          </p:nvGrpSpPr>
          <p:grpSpPr bwMode="auto">
            <a:xfrm>
              <a:off x="3996096" y="4005052"/>
              <a:ext cx="2325972" cy="2380877"/>
              <a:chOff x="3996096" y="4005052"/>
              <a:chExt cx="2325972" cy="2380877"/>
            </a:xfrm>
          </p:grpSpPr>
          <p:sp>
            <p:nvSpPr>
              <p:cNvPr id="17" name="Прямоугольник с двумя скругленными соседними углами 16"/>
              <p:cNvSpPr/>
              <p:nvPr/>
            </p:nvSpPr>
            <p:spPr>
              <a:xfrm>
                <a:off x="3996096" y="4005052"/>
                <a:ext cx="2111553" cy="1576617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Полилиния 17"/>
              <p:cNvSpPr/>
              <p:nvPr/>
            </p:nvSpPr>
            <p:spPr>
              <a:xfrm>
                <a:off x="3996096" y="5589607"/>
                <a:ext cx="2111553" cy="677962"/>
              </a:xfrm>
              <a:custGeom>
                <a:avLst/>
                <a:gdLst>
                  <a:gd name="connsiteX0" fmla="*/ 0 w 2111582"/>
                  <a:gd name="connsiteY0" fmla="*/ 0 h 677788"/>
                  <a:gd name="connsiteX1" fmla="*/ 2111582 w 2111582"/>
                  <a:gd name="connsiteY1" fmla="*/ 0 h 677788"/>
                  <a:gd name="connsiteX2" fmla="*/ 2111582 w 2111582"/>
                  <a:gd name="connsiteY2" fmla="*/ 677788 h 677788"/>
                  <a:gd name="connsiteX3" fmla="*/ 0 w 2111582"/>
                  <a:gd name="connsiteY3" fmla="*/ 677788 h 677788"/>
                  <a:gd name="connsiteX4" fmla="*/ 0 w 2111582"/>
                  <a:gd name="connsiteY4" fmla="*/ 0 h 677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1582" h="677788">
                    <a:moveTo>
                      <a:pt x="0" y="0"/>
                    </a:moveTo>
                    <a:lnTo>
                      <a:pt x="2111582" y="0"/>
                    </a:lnTo>
                    <a:lnTo>
                      <a:pt x="2111582" y="677788"/>
                    </a:lnTo>
                    <a:lnTo>
                      <a:pt x="0" y="67778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E5FFFF">
                      <a:alpha val="37999"/>
                    </a:srgbClr>
                  </a:gs>
                </a:gsLst>
                <a:lin ang="0" scaled="1"/>
              </a:gradFill>
              <a:ln>
                <a:solidFill>
                  <a:srgbClr val="7030A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5720" tIns="0" rIns="639793" bIns="0" spcCol="1270" anchor="ctr"/>
              <a:lstStyle/>
              <a:p>
                <a:pPr algn="ctr" defTabSz="5334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Работа с </a:t>
                </a:r>
                <a:r>
                  <a:rPr lang="ru-RU" sz="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выпускниками</a:t>
                </a:r>
                <a:endPara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5324641" y="5388501"/>
                <a:ext cx="997427" cy="997428"/>
              </a:xfrm>
              <a:prstGeom prst="ellipse">
                <a:avLst/>
              </a:prstGeom>
              <a:blipFill>
                <a:blip r:embed="rId4" cstate="print">
                  <a:extLst/>
                </a:blip>
                <a:srcRect/>
                <a:stretch>
                  <a:fillRect l="-25000" r="-25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6" name="TextBox 30"/>
            <p:cNvSpPr txBox="1">
              <a:spLocks noChangeArrowheads="1"/>
            </p:cNvSpPr>
            <p:nvPr/>
          </p:nvSpPr>
          <p:spPr bwMode="auto">
            <a:xfrm>
              <a:off x="4162000" y="4167357"/>
              <a:ext cx="1859665" cy="1144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Встреча заместителей главного врача со студентами 6 курсов МПФ</a:t>
              </a:r>
            </a:p>
          </p:txBody>
        </p:sp>
      </p:grpSp>
      <p:grpSp>
        <p:nvGrpSpPr>
          <p:cNvPr id="20" name="Группа 28"/>
          <p:cNvGrpSpPr>
            <a:grpSpLocks/>
          </p:cNvGrpSpPr>
          <p:nvPr/>
        </p:nvGrpSpPr>
        <p:grpSpPr bwMode="auto">
          <a:xfrm>
            <a:off x="611560" y="4077072"/>
            <a:ext cx="2050871" cy="1894150"/>
            <a:chOff x="2862153" y="1171575"/>
            <a:chExt cx="2191738" cy="2241985"/>
          </a:xfrm>
        </p:grpSpPr>
        <p:grpSp>
          <p:nvGrpSpPr>
            <p:cNvPr id="21" name="Группа 25"/>
            <p:cNvGrpSpPr>
              <a:grpSpLocks/>
            </p:cNvGrpSpPr>
            <p:nvPr/>
          </p:nvGrpSpPr>
          <p:grpSpPr bwMode="auto">
            <a:xfrm>
              <a:off x="2862153" y="1171575"/>
              <a:ext cx="2191738" cy="2241985"/>
              <a:chOff x="2862153" y="1171575"/>
              <a:chExt cx="2191738" cy="2241985"/>
            </a:xfrm>
          </p:grpSpPr>
          <p:sp>
            <p:nvSpPr>
              <p:cNvPr id="23" name="Полилиния 22"/>
              <p:cNvSpPr/>
              <p:nvPr/>
            </p:nvSpPr>
            <p:spPr>
              <a:xfrm>
                <a:off x="2862153" y="2735566"/>
                <a:ext cx="2108983" cy="677994"/>
              </a:xfrm>
              <a:custGeom>
                <a:avLst/>
                <a:gdLst>
                  <a:gd name="connsiteX0" fmla="*/ 0 w 2111582"/>
                  <a:gd name="connsiteY0" fmla="*/ 0 h 677788"/>
                  <a:gd name="connsiteX1" fmla="*/ 2111582 w 2111582"/>
                  <a:gd name="connsiteY1" fmla="*/ 0 h 677788"/>
                  <a:gd name="connsiteX2" fmla="*/ 2111582 w 2111582"/>
                  <a:gd name="connsiteY2" fmla="*/ 677788 h 677788"/>
                  <a:gd name="connsiteX3" fmla="*/ 0 w 2111582"/>
                  <a:gd name="connsiteY3" fmla="*/ 677788 h 677788"/>
                  <a:gd name="connsiteX4" fmla="*/ 0 w 2111582"/>
                  <a:gd name="connsiteY4" fmla="*/ 0 h 677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1582" h="677788">
                    <a:moveTo>
                      <a:pt x="0" y="0"/>
                    </a:moveTo>
                    <a:lnTo>
                      <a:pt x="2111582" y="0"/>
                    </a:lnTo>
                    <a:lnTo>
                      <a:pt x="2111582" y="677788"/>
                    </a:lnTo>
                    <a:lnTo>
                      <a:pt x="0" y="67778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E5FFFF">
                      <a:alpha val="37999"/>
                    </a:srgbClr>
                  </a:gs>
                </a:gsLst>
                <a:lin ang="0" scaled="1"/>
              </a:gradFill>
              <a:ln>
                <a:solidFill>
                  <a:srgbClr val="7030A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5720" tIns="0" rIns="639793" bIns="0" spcCol="1270" anchor="ctr"/>
              <a:lstStyle/>
              <a:p>
                <a:pPr algn="ctr" defTabSz="5334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Профориентация школьников</a:t>
                </a:r>
              </a:p>
            </p:txBody>
          </p:sp>
          <p:sp>
            <p:nvSpPr>
              <p:cNvPr id="24" name="Прямоугольник с двумя скругленными соседними углами 23"/>
              <p:cNvSpPr/>
              <p:nvPr/>
            </p:nvSpPr>
            <p:spPr>
              <a:xfrm>
                <a:off x="2862153" y="1171575"/>
                <a:ext cx="2110571" cy="153416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5" name="Овал 24"/>
              <p:cNvSpPr/>
              <p:nvPr/>
            </p:nvSpPr>
            <p:spPr>
              <a:xfrm>
                <a:off x="4200339" y="2364813"/>
                <a:ext cx="853552" cy="1022775"/>
              </a:xfrm>
              <a:prstGeom prst="ellipse">
                <a:avLst/>
              </a:prstGeom>
              <a:blipFill>
                <a:blip r:embed="rId5" cstate="print">
                  <a:extLst/>
                </a:blip>
                <a:srcRect/>
                <a:stretch>
                  <a:fillRect l="-34000" r="-34000"/>
                </a:stretch>
              </a:blipFill>
              <a:effectLst>
                <a:outerShdw blurRad="50800" dist="127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2" name="TextBox 53"/>
            <p:cNvSpPr txBox="1">
              <a:spLocks noChangeArrowheads="1"/>
            </p:cNvSpPr>
            <p:nvPr/>
          </p:nvSpPr>
          <p:spPr bwMode="auto">
            <a:xfrm>
              <a:off x="2934026" y="1448875"/>
              <a:ext cx="1859665" cy="1202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Оказание научно-методической помощи, проведение «круглых столов», бесед </a:t>
              </a:r>
            </a:p>
          </p:txBody>
        </p:sp>
      </p:grpSp>
      <p:grpSp>
        <p:nvGrpSpPr>
          <p:cNvPr id="26" name="Группа 2"/>
          <p:cNvGrpSpPr>
            <a:grpSpLocks/>
          </p:cNvGrpSpPr>
          <p:nvPr/>
        </p:nvGrpSpPr>
        <p:grpSpPr bwMode="auto">
          <a:xfrm>
            <a:off x="3275856" y="4005064"/>
            <a:ext cx="1948065" cy="1920802"/>
            <a:chOff x="6423528" y="4175132"/>
            <a:chExt cx="2238681" cy="2099135"/>
          </a:xfrm>
        </p:grpSpPr>
        <p:grpSp>
          <p:nvGrpSpPr>
            <p:cNvPr id="27" name="Группа 26"/>
            <p:cNvGrpSpPr>
              <a:grpSpLocks/>
            </p:cNvGrpSpPr>
            <p:nvPr/>
          </p:nvGrpSpPr>
          <p:grpSpPr bwMode="auto">
            <a:xfrm>
              <a:off x="6423528" y="4175132"/>
              <a:ext cx="2238681" cy="2099135"/>
              <a:chOff x="6423528" y="4175132"/>
              <a:chExt cx="2238681" cy="2099135"/>
            </a:xfrm>
          </p:grpSpPr>
          <p:sp>
            <p:nvSpPr>
              <p:cNvPr id="29" name="Полилиния 28"/>
              <p:cNvSpPr/>
              <p:nvPr/>
            </p:nvSpPr>
            <p:spPr>
              <a:xfrm>
                <a:off x="6423528" y="5670309"/>
                <a:ext cx="2111794" cy="565330"/>
              </a:xfrm>
              <a:custGeom>
                <a:avLst/>
                <a:gdLst>
                  <a:gd name="connsiteX0" fmla="*/ 0 w 2111582"/>
                  <a:gd name="connsiteY0" fmla="*/ 0 h 677788"/>
                  <a:gd name="connsiteX1" fmla="*/ 2111582 w 2111582"/>
                  <a:gd name="connsiteY1" fmla="*/ 0 h 677788"/>
                  <a:gd name="connsiteX2" fmla="*/ 2111582 w 2111582"/>
                  <a:gd name="connsiteY2" fmla="*/ 677788 h 677788"/>
                  <a:gd name="connsiteX3" fmla="*/ 0 w 2111582"/>
                  <a:gd name="connsiteY3" fmla="*/ 677788 h 677788"/>
                  <a:gd name="connsiteX4" fmla="*/ 0 w 2111582"/>
                  <a:gd name="connsiteY4" fmla="*/ 0 h 677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1582" h="677788">
                    <a:moveTo>
                      <a:pt x="0" y="0"/>
                    </a:moveTo>
                    <a:lnTo>
                      <a:pt x="2111582" y="0"/>
                    </a:lnTo>
                    <a:lnTo>
                      <a:pt x="2111582" y="677788"/>
                    </a:lnTo>
                    <a:lnTo>
                      <a:pt x="0" y="67778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00">
                    <a:srgbClr val="E5FFFF">
                      <a:alpha val="37999"/>
                    </a:srgbClr>
                  </a:gs>
                </a:gsLst>
                <a:lin ang="0" scaled="1"/>
              </a:gradFill>
              <a:ln>
                <a:solidFill>
                  <a:srgbClr val="7030A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5720" tIns="0" rIns="639793" bIns="0" spcCol="1270" anchor="ctr"/>
              <a:lstStyle/>
              <a:p>
                <a:pPr algn="ctr" defTabSz="5334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Работа с </a:t>
                </a:r>
                <a:r>
                  <a:rPr lang="ru-RU" sz="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молодыми  специалистами</a:t>
                </a:r>
                <a:endPara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Прямоугольник с двумя скругленными соседними углами 29"/>
              <p:cNvSpPr/>
              <p:nvPr/>
            </p:nvSpPr>
            <p:spPr>
              <a:xfrm>
                <a:off x="6423528" y="4175132"/>
                <a:ext cx="2111794" cy="1495175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1" name="Овал 30"/>
              <p:cNvSpPr/>
              <p:nvPr/>
            </p:nvSpPr>
            <p:spPr>
              <a:xfrm>
                <a:off x="7664782" y="5276840"/>
                <a:ext cx="997427" cy="997427"/>
              </a:xfrm>
              <a:prstGeom prst="ellipse">
                <a:avLst/>
              </a:prstGeom>
              <a:blipFill>
                <a:blip r:embed="rId6" cstate="print">
                  <a:extLst/>
                </a:blip>
                <a:srcRect/>
                <a:stretch>
                  <a:fillRect l="-25000" r="-25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8" name="TextBox 31"/>
            <p:cNvSpPr txBox="1">
              <a:spLocks noChangeArrowheads="1"/>
            </p:cNvSpPr>
            <p:nvPr/>
          </p:nvSpPr>
          <p:spPr bwMode="auto">
            <a:xfrm>
              <a:off x="6589029" y="4560501"/>
              <a:ext cx="1859665" cy="70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alt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Создание условий для проживания </a:t>
              </a:r>
              <a:r>
                <a:rPr lang="ru-RU" altLang="ru-RU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alt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территориях</a:t>
              </a:r>
            </a:p>
          </p:txBody>
        </p:sp>
      </p:grpSp>
      <p:sp>
        <p:nvSpPr>
          <p:cNvPr id="32" name="Скругленный прямоугольник 31"/>
          <p:cNvSpPr/>
          <p:nvPr/>
        </p:nvSpPr>
        <p:spPr>
          <a:xfrm>
            <a:off x="5580112" y="1556792"/>
            <a:ext cx="3384376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2" y="2571744"/>
            <a:ext cx="3384376" cy="8640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43570" y="3714752"/>
            <a:ext cx="3384376" cy="8572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80112" y="4786322"/>
            <a:ext cx="3384376" cy="92869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724128" y="170080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Выделено целевых мест  на ФБУЗ Красноярского края - 3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278605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Подано заявлений от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выпускников школ - 7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24128" y="385762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Было выделено целевых мест в 2021 году:</a:t>
            </a: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</a:rPr>
              <a:t>КемГМУ</a:t>
            </a:r>
            <a:r>
              <a:rPr lang="ru-RU" sz="1200" b="1" dirty="0" smtClean="0">
                <a:solidFill>
                  <a:schemeClr val="bg1"/>
                </a:solidFill>
              </a:rPr>
              <a:t> – 2,  </a:t>
            </a:r>
            <a:r>
              <a:rPr lang="ru-RU" sz="1200" b="1" dirty="0" err="1" smtClean="0">
                <a:solidFill>
                  <a:schemeClr val="bg1"/>
                </a:solidFill>
              </a:rPr>
              <a:t>ОмГМУ</a:t>
            </a:r>
            <a:r>
              <a:rPr lang="ru-RU" sz="1200" b="1" dirty="0" smtClean="0">
                <a:solidFill>
                  <a:schemeClr val="bg1"/>
                </a:solidFill>
              </a:rPr>
              <a:t> – 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4128" y="48577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Поступили т в 2021 году: </a:t>
            </a: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</a:rPr>
              <a:t>КемГМУ</a:t>
            </a:r>
            <a:r>
              <a:rPr lang="ru-RU" sz="1200" b="1" dirty="0" smtClean="0">
                <a:solidFill>
                  <a:schemeClr val="bg1"/>
                </a:solidFill>
              </a:rPr>
              <a:t> – 4</a:t>
            </a: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</a:rPr>
              <a:t>ОмГМУ</a:t>
            </a:r>
            <a:r>
              <a:rPr lang="ru-RU" sz="1200" b="1" dirty="0" smtClean="0">
                <a:solidFill>
                  <a:schemeClr val="bg1"/>
                </a:solidFill>
              </a:rPr>
              <a:t> – 1</a:t>
            </a: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3" name="Рисунок 42" descr="rdl-sXlg5k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32440" y="116632"/>
            <a:ext cx="371872" cy="37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980728"/>
            <a:ext cx="8568952" cy="5688632"/>
          </a:xfrm>
          <a:prstGeom prst="roundRect">
            <a:avLst/>
          </a:prstGeom>
          <a:gradFill flip="none" rotWithShape="1"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188640"/>
            <a:ext cx="5976664" cy="129614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75856" y="54868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Работа с молодыми кадрами</a:t>
            </a:r>
            <a:endParaRPr lang="ru-RU" sz="3200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31" descr="contactu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348880"/>
            <a:ext cx="1919982" cy="25213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683568" y="2060848"/>
            <a:ext cx="2592288" cy="1512168"/>
          </a:xfrm>
          <a:prstGeom prst="ellipse">
            <a:avLst/>
          </a:prstGeom>
          <a:ln/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68144" y="4437112"/>
            <a:ext cx="2664296" cy="1440160"/>
          </a:xfrm>
          <a:prstGeom prst="ellipse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5576" y="4437112"/>
            <a:ext cx="2592288" cy="1512168"/>
          </a:xfrm>
          <a:prstGeom prst="ellipse">
            <a:avLst/>
          </a:prstGeom>
          <a:ln/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52120" y="1988840"/>
            <a:ext cx="2808312" cy="1512168"/>
          </a:xfrm>
          <a:prstGeom prst="ellipse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99592" y="220486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После окончания медицинского  средне-специального и/или  высшего медицинского заведения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979712" y="3573016"/>
            <a:ext cx="216024" cy="8640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092280" y="3573016"/>
            <a:ext cx="216024" cy="8640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71600" y="486916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Оформление документов и трудоустройство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227687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Производственная практика –- наставничество вначале работы – консультация с коллегами – курсы повышения квалификации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48691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Повышение уровня знаний, навыков, умений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rdl-sXlg5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71872" cy="3718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1948</Words>
  <Application>Microsoft Office PowerPoint</Application>
  <PresentationFormat>Экран (4:3)</PresentationFormat>
  <Paragraphs>159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 В. Белкина</dc:creator>
  <cp:lastModifiedBy>Пользователь Windows</cp:lastModifiedBy>
  <cp:revision>113</cp:revision>
  <dcterms:created xsi:type="dcterms:W3CDTF">2016-10-05T00:34:37Z</dcterms:created>
  <dcterms:modified xsi:type="dcterms:W3CDTF">2022-03-19T10:02:57Z</dcterms:modified>
</cp:coreProperties>
</file>