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3" r:id="rId3"/>
    <p:sldId id="264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90A55A-160D-44D6-8C8D-8B020AEE3D0D}" type="doc">
      <dgm:prSet loTypeId="urn:microsoft.com/office/officeart/2005/8/layout/target1" loCatId="relationship" qsTypeId="urn:microsoft.com/office/officeart/2005/8/quickstyle/simple2" qsCatId="simple" csTypeId="urn:microsoft.com/office/officeart/2005/8/colors/accent1_3" csCatId="accent1" phldr="1"/>
      <dgm:spPr/>
    </dgm:pt>
    <dgm:pt modelId="{A3DF872D-BAAD-4711-BBD8-1D8E01C94CED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Предметные компетенции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92A93B-E1D5-4238-8633-FE7C698E75BB}" type="parTrans" cxnId="{2DC78A1A-44B1-476D-8B88-930AFDFE1E2E}">
      <dgm:prSet/>
      <dgm:spPr/>
      <dgm:t>
        <a:bodyPr/>
        <a:lstStyle/>
        <a:p>
          <a:endParaRPr lang="ru-RU"/>
        </a:p>
      </dgm:t>
    </dgm:pt>
    <dgm:pt modelId="{99F837DD-A16F-4FC1-B68E-5A9129A75004}" type="sibTrans" cxnId="{2DC78A1A-44B1-476D-8B88-930AFDFE1E2E}">
      <dgm:prSet/>
      <dgm:spPr/>
      <dgm:t>
        <a:bodyPr/>
        <a:lstStyle/>
        <a:p>
          <a:endParaRPr lang="ru-RU"/>
        </a:p>
      </dgm:t>
    </dgm:pt>
    <dgm:pt modelId="{B7E1F1EE-35BA-4CD8-98F5-323BCF90E550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Методические компетенции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150FF6-1329-47B3-BA73-31B538D6D80E}" type="parTrans" cxnId="{D8A25855-0011-4C35-A3DE-0D5BB27031EF}">
      <dgm:prSet/>
      <dgm:spPr/>
      <dgm:t>
        <a:bodyPr/>
        <a:lstStyle/>
        <a:p>
          <a:endParaRPr lang="ru-RU"/>
        </a:p>
      </dgm:t>
    </dgm:pt>
    <dgm:pt modelId="{DC2B15E6-3C0A-407A-A5C3-990C5DA32EBE}" type="sibTrans" cxnId="{D8A25855-0011-4C35-A3DE-0D5BB27031EF}">
      <dgm:prSet/>
      <dgm:spPr/>
      <dgm:t>
        <a:bodyPr/>
        <a:lstStyle/>
        <a:p>
          <a:endParaRPr lang="ru-RU"/>
        </a:p>
      </dgm:t>
    </dgm:pt>
    <dgm:pt modelId="{4EE4DCB8-4CE1-4AF0-AB62-87CC7BB60F15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Психолого-педагогические компетенции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4CFE27-C9F8-4A3E-AADD-D925D0BA9F37}" type="parTrans" cxnId="{E5275F3B-C57C-4AE6-8446-3642C21CB4CA}">
      <dgm:prSet/>
      <dgm:spPr/>
      <dgm:t>
        <a:bodyPr/>
        <a:lstStyle/>
        <a:p>
          <a:endParaRPr lang="ru-RU"/>
        </a:p>
      </dgm:t>
    </dgm:pt>
    <dgm:pt modelId="{276874ED-BB1C-4864-8E2A-EF768852146A}" type="sibTrans" cxnId="{E5275F3B-C57C-4AE6-8446-3642C21CB4CA}">
      <dgm:prSet/>
      <dgm:spPr/>
      <dgm:t>
        <a:bodyPr/>
        <a:lstStyle/>
        <a:p>
          <a:endParaRPr lang="ru-RU"/>
        </a:p>
      </dgm:t>
    </dgm:pt>
    <dgm:pt modelId="{D3BD1349-15A0-488E-A6A3-4522B13F23D4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 Коммуникативные компетенции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81B53A-BC1A-49D9-A520-71B2BE7E2955}" type="parTrans" cxnId="{DABD712B-3ED3-4586-8D1E-8BA879CEC90A}">
      <dgm:prSet/>
      <dgm:spPr/>
      <dgm:t>
        <a:bodyPr/>
        <a:lstStyle/>
        <a:p>
          <a:endParaRPr lang="ru-RU"/>
        </a:p>
      </dgm:t>
    </dgm:pt>
    <dgm:pt modelId="{AD986BE4-8CF1-4077-8D57-298F3BB74C0B}" type="sibTrans" cxnId="{DABD712B-3ED3-4586-8D1E-8BA879CEC90A}">
      <dgm:prSet/>
      <dgm:spPr/>
      <dgm:t>
        <a:bodyPr/>
        <a:lstStyle/>
        <a:p>
          <a:endParaRPr lang="ru-RU"/>
        </a:p>
      </dgm:t>
    </dgm:pt>
    <dgm:pt modelId="{CC49C95B-5537-4DE1-9B65-35840F719E9C}" type="pres">
      <dgm:prSet presAssocID="{1390A55A-160D-44D6-8C8D-8B020AEE3D0D}" presName="composite" presStyleCnt="0">
        <dgm:presLayoutVars>
          <dgm:chMax val="5"/>
          <dgm:dir/>
          <dgm:resizeHandles val="exact"/>
        </dgm:presLayoutVars>
      </dgm:prSet>
      <dgm:spPr/>
    </dgm:pt>
    <dgm:pt modelId="{9AA7CEDC-5C6F-4289-BDD5-8BE7F09C825E}" type="pres">
      <dgm:prSet presAssocID="{A3DF872D-BAAD-4711-BBD8-1D8E01C94CED}" presName="circle1" presStyleLbl="lnNode1" presStyleIdx="0" presStyleCnt="4"/>
      <dgm:spPr/>
    </dgm:pt>
    <dgm:pt modelId="{554683FD-00F9-49FB-9D27-9A426AEAB1F8}" type="pres">
      <dgm:prSet presAssocID="{A3DF872D-BAAD-4711-BBD8-1D8E01C94CED}" presName="text1" presStyleLbl="revTx" presStyleIdx="0" presStyleCnt="4" custScaleX="236836" custLinFactNeighborX="72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FDC349-3AB2-43F1-82A6-8ED4812772A8}" type="pres">
      <dgm:prSet presAssocID="{A3DF872D-BAAD-4711-BBD8-1D8E01C94CED}" presName="line1" presStyleLbl="callout" presStyleIdx="0" presStyleCnt="8"/>
      <dgm:spPr/>
    </dgm:pt>
    <dgm:pt modelId="{AF0ED004-FD01-4C7A-A981-3BE0673C4A7A}" type="pres">
      <dgm:prSet presAssocID="{A3DF872D-BAAD-4711-BBD8-1D8E01C94CED}" presName="d1" presStyleLbl="callout" presStyleIdx="1" presStyleCnt="8"/>
      <dgm:spPr/>
    </dgm:pt>
    <dgm:pt modelId="{33BB714F-2EC1-4B3D-B1C4-7C697B74A03A}" type="pres">
      <dgm:prSet presAssocID="{B7E1F1EE-35BA-4CD8-98F5-323BCF90E550}" presName="circle2" presStyleLbl="lnNode1" presStyleIdx="1" presStyleCnt="4"/>
      <dgm:spPr/>
    </dgm:pt>
    <dgm:pt modelId="{FA158C90-A848-49A4-BD7A-2963DC6EED29}" type="pres">
      <dgm:prSet presAssocID="{B7E1F1EE-35BA-4CD8-98F5-323BCF90E550}" presName="text2" presStyleLbl="revTx" presStyleIdx="1" presStyleCnt="4" custScaleX="223689" custLinFactNeighborX="65802" custLinFactNeighborY="-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38285-43E2-4630-83DC-23F27F592A8E}" type="pres">
      <dgm:prSet presAssocID="{B7E1F1EE-35BA-4CD8-98F5-323BCF90E550}" presName="line2" presStyleLbl="callout" presStyleIdx="2" presStyleCnt="8"/>
      <dgm:spPr/>
    </dgm:pt>
    <dgm:pt modelId="{A602C7B4-D5DA-4FA4-9721-E416FB1C632A}" type="pres">
      <dgm:prSet presAssocID="{B7E1F1EE-35BA-4CD8-98F5-323BCF90E550}" presName="d2" presStyleLbl="callout" presStyleIdx="3" presStyleCnt="8"/>
      <dgm:spPr/>
    </dgm:pt>
    <dgm:pt modelId="{0BDA9109-CE48-4299-A0DA-621D6EB476BF}" type="pres">
      <dgm:prSet presAssocID="{4EE4DCB8-4CE1-4AF0-AB62-87CC7BB60F15}" presName="circle3" presStyleLbl="lnNode1" presStyleIdx="2" presStyleCnt="4"/>
      <dgm:spPr/>
    </dgm:pt>
    <dgm:pt modelId="{B222D27B-72D1-4692-B7F8-B3A4A446E605}" type="pres">
      <dgm:prSet presAssocID="{4EE4DCB8-4CE1-4AF0-AB62-87CC7BB60F15}" presName="text3" presStyleLbl="revTx" presStyleIdx="2" presStyleCnt="4" custScaleX="285855" custLinFactX="20329" custLinFactNeighborX="100000" custLinFactNeighborY="-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573B28-6AAD-44C2-AABD-67E27E3C7188}" type="pres">
      <dgm:prSet presAssocID="{4EE4DCB8-4CE1-4AF0-AB62-87CC7BB60F15}" presName="line3" presStyleLbl="callout" presStyleIdx="4" presStyleCnt="8"/>
      <dgm:spPr/>
    </dgm:pt>
    <dgm:pt modelId="{59235A9C-788B-477D-B9D1-A4EAEFFEA9E7}" type="pres">
      <dgm:prSet presAssocID="{4EE4DCB8-4CE1-4AF0-AB62-87CC7BB60F15}" presName="d3" presStyleLbl="callout" presStyleIdx="5" presStyleCnt="8"/>
      <dgm:spPr/>
    </dgm:pt>
    <dgm:pt modelId="{BDA1C1CA-5C7B-47FE-B3E7-3687B76D225E}" type="pres">
      <dgm:prSet presAssocID="{D3BD1349-15A0-488E-A6A3-4522B13F23D4}" presName="circle4" presStyleLbl="lnNode1" presStyleIdx="3" presStyleCnt="4"/>
      <dgm:spPr/>
    </dgm:pt>
    <dgm:pt modelId="{EA5F8EF7-5391-44D6-BE0E-A08BE25A6A8C}" type="pres">
      <dgm:prSet presAssocID="{D3BD1349-15A0-488E-A6A3-4522B13F23D4}" presName="text4" presStyleLbl="revTx" presStyleIdx="3" presStyleCnt="4" custScaleX="246697" custLinFactNeighborX="79307" custLinFactNeighborY="-1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D7970-E61B-4D26-B040-7F9CB04D8111}" type="pres">
      <dgm:prSet presAssocID="{D3BD1349-15A0-488E-A6A3-4522B13F23D4}" presName="line4" presStyleLbl="callout" presStyleIdx="6" presStyleCnt="8"/>
      <dgm:spPr/>
    </dgm:pt>
    <dgm:pt modelId="{1BEB7106-93E8-4B69-AC57-698411D7A743}" type="pres">
      <dgm:prSet presAssocID="{D3BD1349-15A0-488E-A6A3-4522B13F23D4}" presName="d4" presStyleLbl="callout" presStyleIdx="7" presStyleCnt="8"/>
      <dgm:spPr/>
    </dgm:pt>
  </dgm:ptLst>
  <dgm:cxnLst>
    <dgm:cxn modelId="{C4681CDC-8C11-4A5A-B3DF-33881917E02E}" type="presOf" srcId="{A3DF872D-BAAD-4711-BBD8-1D8E01C94CED}" destId="{554683FD-00F9-49FB-9D27-9A426AEAB1F8}" srcOrd="0" destOrd="0" presId="urn:microsoft.com/office/officeart/2005/8/layout/target1"/>
    <dgm:cxn modelId="{2DC78A1A-44B1-476D-8B88-930AFDFE1E2E}" srcId="{1390A55A-160D-44D6-8C8D-8B020AEE3D0D}" destId="{A3DF872D-BAAD-4711-BBD8-1D8E01C94CED}" srcOrd="0" destOrd="0" parTransId="{5192A93B-E1D5-4238-8633-FE7C698E75BB}" sibTransId="{99F837DD-A16F-4FC1-B68E-5A9129A75004}"/>
    <dgm:cxn modelId="{BD87386E-2FDB-4811-B5B5-4A97E9B97818}" type="presOf" srcId="{4EE4DCB8-4CE1-4AF0-AB62-87CC7BB60F15}" destId="{B222D27B-72D1-4692-B7F8-B3A4A446E605}" srcOrd="0" destOrd="0" presId="urn:microsoft.com/office/officeart/2005/8/layout/target1"/>
    <dgm:cxn modelId="{19F8E5AB-FA10-4CA5-8A83-5B23A7410D60}" type="presOf" srcId="{1390A55A-160D-44D6-8C8D-8B020AEE3D0D}" destId="{CC49C95B-5537-4DE1-9B65-35840F719E9C}" srcOrd="0" destOrd="0" presId="urn:microsoft.com/office/officeart/2005/8/layout/target1"/>
    <dgm:cxn modelId="{DABD712B-3ED3-4586-8D1E-8BA879CEC90A}" srcId="{1390A55A-160D-44D6-8C8D-8B020AEE3D0D}" destId="{D3BD1349-15A0-488E-A6A3-4522B13F23D4}" srcOrd="3" destOrd="0" parTransId="{8781B53A-BC1A-49D9-A520-71B2BE7E2955}" sibTransId="{AD986BE4-8CF1-4077-8D57-298F3BB74C0B}"/>
    <dgm:cxn modelId="{D8A25855-0011-4C35-A3DE-0D5BB27031EF}" srcId="{1390A55A-160D-44D6-8C8D-8B020AEE3D0D}" destId="{B7E1F1EE-35BA-4CD8-98F5-323BCF90E550}" srcOrd="1" destOrd="0" parTransId="{4C150FF6-1329-47B3-BA73-31B538D6D80E}" sibTransId="{DC2B15E6-3C0A-407A-A5C3-990C5DA32EBE}"/>
    <dgm:cxn modelId="{0500B181-2A44-44A0-962B-3AD2D856A8DD}" type="presOf" srcId="{B7E1F1EE-35BA-4CD8-98F5-323BCF90E550}" destId="{FA158C90-A848-49A4-BD7A-2963DC6EED29}" srcOrd="0" destOrd="0" presId="urn:microsoft.com/office/officeart/2005/8/layout/target1"/>
    <dgm:cxn modelId="{E0B02528-E3A7-4380-9525-BD475F436777}" type="presOf" srcId="{D3BD1349-15A0-488E-A6A3-4522B13F23D4}" destId="{EA5F8EF7-5391-44D6-BE0E-A08BE25A6A8C}" srcOrd="0" destOrd="0" presId="urn:microsoft.com/office/officeart/2005/8/layout/target1"/>
    <dgm:cxn modelId="{E5275F3B-C57C-4AE6-8446-3642C21CB4CA}" srcId="{1390A55A-160D-44D6-8C8D-8B020AEE3D0D}" destId="{4EE4DCB8-4CE1-4AF0-AB62-87CC7BB60F15}" srcOrd="2" destOrd="0" parTransId="{EB4CFE27-C9F8-4A3E-AADD-D925D0BA9F37}" sibTransId="{276874ED-BB1C-4864-8E2A-EF768852146A}"/>
    <dgm:cxn modelId="{A4687782-D641-432C-9E97-D83A06BD6F12}" type="presParOf" srcId="{CC49C95B-5537-4DE1-9B65-35840F719E9C}" destId="{9AA7CEDC-5C6F-4289-BDD5-8BE7F09C825E}" srcOrd="0" destOrd="0" presId="urn:microsoft.com/office/officeart/2005/8/layout/target1"/>
    <dgm:cxn modelId="{38068ABD-F0AE-4B60-B823-423E783753EA}" type="presParOf" srcId="{CC49C95B-5537-4DE1-9B65-35840F719E9C}" destId="{554683FD-00F9-49FB-9D27-9A426AEAB1F8}" srcOrd="1" destOrd="0" presId="urn:microsoft.com/office/officeart/2005/8/layout/target1"/>
    <dgm:cxn modelId="{72BFCFF4-26F6-4403-B391-79807E0B3F1E}" type="presParOf" srcId="{CC49C95B-5537-4DE1-9B65-35840F719E9C}" destId="{8AFDC349-3AB2-43F1-82A6-8ED4812772A8}" srcOrd="2" destOrd="0" presId="urn:microsoft.com/office/officeart/2005/8/layout/target1"/>
    <dgm:cxn modelId="{74B638E0-296A-406F-BFAE-CDC34EA5512A}" type="presParOf" srcId="{CC49C95B-5537-4DE1-9B65-35840F719E9C}" destId="{AF0ED004-FD01-4C7A-A981-3BE0673C4A7A}" srcOrd="3" destOrd="0" presId="urn:microsoft.com/office/officeart/2005/8/layout/target1"/>
    <dgm:cxn modelId="{29DB643A-361A-4E29-A173-62988E6E7968}" type="presParOf" srcId="{CC49C95B-5537-4DE1-9B65-35840F719E9C}" destId="{33BB714F-2EC1-4B3D-B1C4-7C697B74A03A}" srcOrd="4" destOrd="0" presId="urn:microsoft.com/office/officeart/2005/8/layout/target1"/>
    <dgm:cxn modelId="{3A942594-4524-4A99-8645-C58C07DE08EC}" type="presParOf" srcId="{CC49C95B-5537-4DE1-9B65-35840F719E9C}" destId="{FA158C90-A848-49A4-BD7A-2963DC6EED29}" srcOrd="5" destOrd="0" presId="urn:microsoft.com/office/officeart/2005/8/layout/target1"/>
    <dgm:cxn modelId="{A90BCBED-C400-46E4-BA01-76CF70A5EDC9}" type="presParOf" srcId="{CC49C95B-5537-4DE1-9B65-35840F719E9C}" destId="{96538285-43E2-4630-83DC-23F27F592A8E}" srcOrd="6" destOrd="0" presId="urn:microsoft.com/office/officeart/2005/8/layout/target1"/>
    <dgm:cxn modelId="{6B75BFA3-421A-4CA7-83D1-3FBCECA5E585}" type="presParOf" srcId="{CC49C95B-5537-4DE1-9B65-35840F719E9C}" destId="{A602C7B4-D5DA-4FA4-9721-E416FB1C632A}" srcOrd="7" destOrd="0" presId="urn:microsoft.com/office/officeart/2005/8/layout/target1"/>
    <dgm:cxn modelId="{E433A2B8-2CC5-4530-B15F-B8897084282F}" type="presParOf" srcId="{CC49C95B-5537-4DE1-9B65-35840F719E9C}" destId="{0BDA9109-CE48-4299-A0DA-621D6EB476BF}" srcOrd="8" destOrd="0" presId="urn:microsoft.com/office/officeart/2005/8/layout/target1"/>
    <dgm:cxn modelId="{9C54A28F-4D4B-4AE3-B4DC-8FDC8F51315B}" type="presParOf" srcId="{CC49C95B-5537-4DE1-9B65-35840F719E9C}" destId="{B222D27B-72D1-4692-B7F8-B3A4A446E605}" srcOrd="9" destOrd="0" presId="urn:microsoft.com/office/officeart/2005/8/layout/target1"/>
    <dgm:cxn modelId="{9755756D-FBD8-467F-B2F1-A52A6E7D8A03}" type="presParOf" srcId="{CC49C95B-5537-4DE1-9B65-35840F719E9C}" destId="{80573B28-6AAD-44C2-AABD-67E27E3C7188}" srcOrd="10" destOrd="0" presId="urn:microsoft.com/office/officeart/2005/8/layout/target1"/>
    <dgm:cxn modelId="{7DB8F3D2-D560-451C-8B77-9B449745A85C}" type="presParOf" srcId="{CC49C95B-5537-4DE1-9B65-35840F719E9C}" destId="{59235A9C-788B-477D-B9D1-A4EAEFFEA9E7}" srcOrd="11" destOrd="0" presId="urn:microsoft.com/office/officeart/2005/8/layout/target1"/>
    <dgm:cxn modelId="{C1B7773B-DF69-4CDB-A716-8034416E8A78}" type="presParOf" srcId="{CC49C95B-5537-4DE1-9B65-35840F719E9C}" destId="{BDA1C1CA-5C7B-47FE-B3E7-3687B76D225E}" srcOrd="12" destOrd="0" presId="urn:microsoft.com/office/officeart/2005/8/layout/target1"/>
    <dgm:cxn modelId="{057481C6-5A16-4AF6-A76C-BCC5C96E1596}" type="presParOf" srcId="{CC49C95B-5537-4DE1-9B65-35840F719E9C}" destId="{EA5F8EF7-5391-44D6-BE0E-A08BE25A6A8C}" srcOrd="13" destOrd="0" presId="urn:microsoft.com/office/officeart/2005/8/layout/target1"/>
    <dgm:cxn modelId="{C04D484F-3D67-4D7B-BD99-20F060BE827C}" type="presParOf" srcId="{CC49C95B-5537-4DE1-9B65-35840F719E9C}" destId="{969D7970-E61B-4D26-B040-7F9CB04D8111}" srcOrd="14" destOrd="0" presId="urn:microsoft.com/office/officeart/2005/8/layout/target1"/>
    <dgm:cxn modelId="{D65CAC73-CDAF-4485-87F9-83C80BB446C9}" type="presParOf" srcId="{CC49C95B-5537-4DE1-9B65-35840F719E9C}" destId="{1BEB7106-93E8-4B69-AC57-698411D7A743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A1C1CA-5C7B-47FE-B3E7-3687B76D225E}">
      <dsp:nvSpPr>
        <dsp:cNvPr id="0" name=""/>
        <dsp:cNvSpPr/>
      </dsp:nvSpPr>
      <dsp:spPr>
        <a:xfrm>
          <a:off x="288189" y="1255579"/>
          <a:ext cx="3766740" cy="3766740"/>
        </a:xfrm>
        <a:prstGeom prst="ellipse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BDA9109-CE48-4299-A0DA-621D6EB476BF}">
      <dsp:nvSpPr>
        <dsp:cNvPr id="0" name=""/>
        <dsp:cNvSpPr/>
      </dsp:nvSpPr>
      <dsp:spPr>
        <a:xfrm>
          <a:off x="826519" y="1793909"/>
          <a:ext cx="2690080" cy="2690080"/>
        </a:xfrm>
        <a:prstGeom prst="ellipse">
          <a:avLst/>
        </a:prstGeom>
        <a:solidFill>
          <a:schemeClr val="accent1">
            <a:shade val="80000"/>
            <a:hueOff val="204164"/>
            <a:satOff val="-2928"/>
            <a:lumOff val="1707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3BB714F-2EC1-4B3D-B1C4-7C697B74A03A}">
      <dsp:nvSpPr>
        <dsp:cNvPr id="0" name=""/>
        <dsp:cNvSpPr/>
      </dsp:nvSpPr>
      <dsp:spPr>
        <a:xfrm>
          <a:off x="1364535" y="2331925"/>
          <a:ext cx="1614048" cy="1614048"/>
        </a:xfrm>
        <a:prstGeom prst="ellipse">
          <a:avLst/>
        </a:prstGeom>
        <a:solidFill>
          <a:schemeClr val="accent1">
            <a:shade val="80000"/>
            <a:hueOff val="102082"/>
            <a:satOff val="-1464"/>
            <a:lumOff val="853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AA7CEDC-5C6F-4289-BDD5-8BE7F09C825E}">
      <dsp:nvSpPr>
        <dsp:cNvPr id="0" name=""/>
        <dsp:cNvSpPr/>
      </dsp:nvSpPr>
      <dsp:spPr>
        <a:xfrm>
          <a:off x="1902551" y="2869941"/>
          <a:ext cx="538016" cy="538016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54683FD-00F9-49FB-9D27-9A426AEAB1F8}">
      <dsp:nvSpPr>
        <dsp:cNvPr id="0" name=""/>
        <dsp:cNvSpPr/>
      </dsp:nvSpPr>
      <dsp:spPr>
        <a:xfrm>
          <a:off x="4143949" y="0"/>
          <a:ext cx="4460498" cy="900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Предметные компетенции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43949" y="0"/>
        <a:ext cx="4460498" cy="900878"/>
      </dsp:txXfrm>
    </dsp:sp>
    <dsp:sp modelId="{8AFDC349-3AB2-43F1-82A6-8ED4812772A8}">
      <dsp:nvSpPr>
        <dsp:cNvPr id="0" name=""/>
        <dsp:cNvSpPr/>
      </dsp:nvSpPr>
      <dsp:spPr>
        <a:xfrm>
          <a:off x="4211877" y="450439"/>
          <a:ext cx="4708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F0ED004-FD01-4C7A-A981-3BE0673C4A7A}">
      <dsp:nvSpPr>
        <dsp:cNvPr id="0" name=""/>
        <dsp:cNvSpPr/>
      </dsp:nvSpPr>
      <dsp:spPr>
        <a:xfrm rot="5400000">
          <a:off x="1845108" y="747070"/>
          <a:ext cx="2661829" cy="2071707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A158C90-A848-49A4-BD7A-2963DC6EED29}">
      <dsp:nvSpPr>
        <dsp:cNvPr id="0" name=""/>
        <dsp:cNvSpPr/>
      </dsp:nvSpPr>
      <dsp:spPr>
        <a:xfrm>
          <a:off x="4391556" y="897275"/>
          <a:ext cx="4212891" cy="900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Методические компетенции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91556" y="897275"/>
        <a:ext cx="4212891" cy="900878"/>
      </dsp:txXfrm>
    </dsp:sp>
    <dsp:sp modelId="{96538285-43E2-4630-83DC-23F27F592A8E}">
      <dsp:nvSpPr>
        <dsp:cNvPr id="0" name=""/>
        <dsp:cNvSpPr/>
      </dsp:nvSpPr>
      <dsp:spPr>
        <a:xfrm>
          <a:off x="4211877" y="1351317"/>
          <a:ext cx="4708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602C7B4-D5DA-4FA4-9721-E416FB1C632A}">
      <dsp:nvSpPr>
        <dsp:cNvPr id="0" name=""/>
        <dsp:cNvSpPr/>
      </dsp:nvSpPr>
      <dsp:spPr>
        <a:xfrm rot="5400000">
          <a:off x="2305906" y="1633195"/>
          <a:ext cx="2185964" cy="1622837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222D27B-72D1-4692-B7F8-B3A4A446E605}">
      <dsp:nvSpPr>
        <dsp:cNvPr id="0" name=""/>
        <dsp:cNvSpPr/>
      </dsp:nvSpPr>
      <dsp:spPr>
        <a:xfrm>
          <a:off x="3220740" y="1794550"/>
          <a:ext cx="5383707" cy="900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Психолого-педагогические компетенции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20740" y="1794550"/>
        <a:ext cx="5383707" cy="900878"/>
      </dsp:txXfrm>
    </dsp:sp>
    <dsp:sp modelId="{80573B28-6AAD-44C2-AABD-67E27E3C7188}">
      <dsp:nvSpPr>
        <dsp:cNvPr id="0" name=""/>
        <dsp:cNvSpPr/>
      </dsp:nvSpPr>
      <dsp:spPr>
        <a:xfrm>
          <a:off x="4211877" y="2252196"/>
          <a:ext cx="4708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9235A9C-788B-477D-B9D1-A4EAEFFEA9E7}">
      <dsp:nvSpPr>
        <dsp:cNvPr id="0" name=""/>
        <dsp:cNvSpPr/>
      </dsp:nvSpPr>
      <dsp:spPr>
        <a:xfrm rot="5400000">
          <a:off x="2751951" y="2459053"/>
          <a:ext cx="1667410" cy="125244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A5F8EF7-5391-44D6-BE0E-A08BE25A6A8C}">
      <dsp:nvSpPr>
        <dsp:cNvPr id="0" name=""/>
        <dsp:cNvSpPr/>
      </dsp:nvSpPr>
      <dsp:spPr>
        <a:xfrm>
          <a:off x="3958230" y="2691816"/>
          <a:ext cx="4646217" cy="900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 Коммуникативные компетенции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58230" y="2691816"/>
        <a:ext cx="4646217" cy="900878"/>
      </dsp:txXfrm>
    </dsp:sp>
    <dsp:sp modelId="{969D7970-E61B-4D26-B040-7F9CB04D8111}">
      <dsp:nvSpPr>
        <dsp:cNvPr id="0" name=""/>
        <dsp:cNvSpPr/>
      </dsp:nvSpPr>
      <dsp:spPr>
        <a:xfrm>
          <a:off x="4211877" y="3153075"/>
          <a:ext cx="4708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BEB7106-93E8-4B69-AC57-698411D7A743}">
      <dsp:nvSpPr>
        <dsp:cNvPr id="0" name=""/>
        <dsp:cNvSpPr/>
      </dsp:nvSpPr>
      <dsp:spPr>
        <a:xfrm rot="5400000">
          <a:off x="3199063" y="3288175"/>
          <a:ext cx="1146093" cy="87513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85133-0F14-4422-8126-86AFACD65C99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82A97-C271-4E0F-AFB1-18FF46903B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806FF-687D-4321-83C2-95917FB7F24A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B1DB2-3FD1-4CD7-9402-5B055EE7B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362D1-A989-4010-8793-F95D5537C15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29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EB3B-69DA-4DFC-AD4A-45D999B3C808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41DD-B2B4-460A-8272-3794B3EA7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EB3B-69DA-4DFC-AD4A-45D999B3C808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41DD-B2B4-460A-8272-3794B3EA7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EB3B-69DA-4DFC-AD4A-45D999B3C808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41DD-B2B4-460A-8272-3794B3EA7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EB3B-69DA-4DFC-AD4A-45D999B3C808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41DD-B2B4-460A-8272-3794B3EA7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EB3B-69DA-4DFC-AD4A-45D999B3C808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41DD-B2B4-460A-8272-3794B3EA7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EB3B-69DA-4DFC-AD4A-45D999B3C808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41DD-B2B4-460A-8272-3794B3EA7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EB3B-69DA-4DFC-AD4A-45D999B3C808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41DD-B2B4-460A-8272-3794B3EA7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EB3B-69DA-4DFC-AD4A-45D999B3C808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41DD-B2B4-460A-8272-3794B3EA7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EB3B-69DA-4DFC-AD4A-45D999B3C808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41DD-B2B4-460A-8272-3794B3EA7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EB3B-69DA-4DFC-AD4A-45D999B3C808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41DD-B2B4-460A-8272-3794B3EA7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EB3B-69DA-4DFC-AD4A-45D999B3C808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41DD-B2B4-460A-8272-3794B3EA7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6EB3B-69DA-4DFC-AD4A-45D999B3C808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641DD-B2B4-460A-8272-3794B3EA7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85786" y="1285860"/>
            <a:ext cx="78872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ФЕДЕРАЛЬНАЯ И РЕГИОНАЛЬНАЯ ПОЛИТИКА ПО СОЗДАНИЮ НАЦИОНАЛЬНОЙ СИСТЕМЫ УЧИТЕЛЬСКОГО РОСТА</a:t>
            </a:r>
            <a:endParaRPr lang="ru-RU" sz="48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5517232"/>
            <a:ext cx="91440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100"/>
              </a:lnSpc>
            </a:pPr>
            <a:endParaRPr lang="ru-RU" sz="1900" b="1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91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71480"/>
            <a:ext cx="8229600" cy="5452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Стратегические направления и задачи развития системы образования Красноярского края на краткосрочную  (среднесрочную) перспективу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 smtClean="0"/>
              <a:t>Разработка и реализация мотивационных механизмов приращения квалификаций учителем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dirty="0" smtClean="0"/>
              <a:t>Организация повышения квалификации и профессионального развития на основе оценки квалификации  (Проект «Разработка  и реализация модели  корпоративного заказа на повышение квалификации на основе оценки квалификации: </a:t>
            </a:r>
            <a:r>
              <a:rPr lang="ru-RU" sz="2800" dirty="0" smtClean="0"/>
              <a:t>муниципальный уровень, школьный </a:t>
            </a:r>
            <a:r>
              <a:rPr lang="ru-RU" dirty="0" smtClean="0"/>
              <a:t>)</a:t>
            </a:r>
            <a:endParaRPr lang="ru-RU" sz="2800" dirty="0" smtClean="0"/>
          </a:p>
          <a:p>
            <a:pPr lvl="1"/>
            <a:r>
              <a:rPr lang="ru-RU" dirty="0" smtClean="0"/>
              <a:t>Описание регионального инварианта трудовых действий (регионального стандарта) (</a:t>
            </a:r>
            <a:r>
              <a:rPr lang="ru-RU" dirty="0" err="1" smtClean="0"/>
              <a:t>цифровизация</a:t>
            </a:r>
            <a:r>
              <a:rPr lang="ru-RU" dirty="0" smtClean="0"/>
              <a:t>, технологические компетенции) и учета их в системе – региональный уровень </a:t>
            </a:r>
          </a:p>
          <a:p>
            <a:r>
              <a:rPr lang="ru-RU" dirty="0" smtClean="0"/>
              <a:t>Создание региональной системы </a:t>
            </a:r>
            <a:r>
              <a:rPr lang="ru-RU" dirty="0" err="1" smtClean="0"/>
              <a:t>постдипломного</a:t>
            </a:r>
            <a:r>
              <a:rPr lang="ru-RU" dirty="0" smtClean="0"/>
              <a:t> сопровождения молодых педагогов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small" dirty="0" smtClean="0"/>
              <a:t>ЦЕЛЕВЫЕ ОРИЕНТИРЫ</a:t>
            </a:r>
            <a:br>
              <a:rPr lang="ru-RU" cap="small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необходимость обеспечения глобальной конкурентоспособности российского образования и вхождение Российской Федерации в число 10 ведущих стран мира по качеству общего образования</a:t>
            </a:r>
          </a:p>
          <a:p>
            <a:r>
              <a:rPr lang="ru-RU" dirty="0" smtClean="0"/>
              <a:t>уровень владения педагогами предметными компетенциями в условиях цифровой образовательной среды приобретает решающую роль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small" dirty="0" smtClean="0"/>
              <a:t>ДОКУМЕНТЫ</a:t>
            </a:r>
            <a:br>
              <a:rPr lang="ru-RU" cap="small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 fontScale="25000" lnSpcReduction="20000"/>
          </a:bodyPr>
          <a:lstStyle/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Указ Президента России В.В. Путина «О национальных целях и стратегических задачах развития Российской Федерации на период до 2024 года» </a:t>
            </a:r>
          </a:p>
          <a:p>
            <a:pPr>
              <a:buNone/>
            </a:pP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200" i="1" dirty="0" smtClean="0">
                <a:latin typeface="Times New Roman" pitchFamily="18" charset="0"/>
                <a:cs typeface="Times New Roman" pitchFamily="18" charset="0"/>
              </a:rPr>
              <a:t>Поручение Президента Российской Федерации по итогам заседания Государственного совета от 23.12.2015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«… обеспечить формирование национальной системы учительского роста, направленной на установление  для педагогических работников уровней  владения профессиональными компетенциями,  подтверждаемыми результатами аттестации,  а также на учёт мнения выпускников общеобразовательных организаций …» </a:t>
            </a:r>
          </a:p>
          <a:p>
            <a:pPr>
              <a:buNone/>
            </a:pP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Экспертный доклад «12 решений для нового образования» (подготовлен Высшей школой экономики и Центром стратегических разработок для обсуждения стратегии социально-экономического развития России до 2024 года и с перспективой до 2035 года)</a:t>
            </a:r>
          </a:p>
          <a:p>
            <a:pPr>
              <a:buNone/>
            </a:pP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России от 26 июля 2017 г. № 703 «Об утверждении Плана мероприятий («дорожной карты») Министерства образования и науки Российской Федерации по формированию и введению национальной системы учительского роста»</a:t>
            </a:r>
          </a:p>
          <a:p>
            <a:pPr>
              <a:buNone/>
            </a:pP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-профессиональный стандарт педагога</a:t>
            </a: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-номенклатура должностей педагогических работников </a:t>
            </a: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-порядок аттестации педагогических кадров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857224" y="500042"/>
            <a:ext cx="7685360" cy="8124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аттестации включает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67544" y="1357298"/>
            <a:ext cx="8229600" cy="4912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независимую оценку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педагога на основе использования 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ЕФОМ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(единых федеральных оценочных материалов)</a:t>
            </a:r>
          </a:p>
          <a:p>
            <a:pPr algn="just"/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анализ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контекстуализированных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условий профессиональной деятельности  (справка работодателя)</a:t>
            </a:r>
          </a:p>
          <a:p>
            <a:pPr algn="just"/>
            <a:endParaRPr lang="ru-RU" sz="10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анализ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результатов деятельности учителя</a:t>
            </a:r>
          </a:p>
          <a:p>
            <a:pPr algn="just"/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мнения выпускников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организаций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5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323528" y="285728"/>
            <a:ext cx="8820472" cy="523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Независимая оценка квалификации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089516243"/>
              </p:ext>
            </p:extLst>
          </p:nvPr>
        </p:nvGraphicFramePr>
        <p:xfrm>
          <a:off x="323528" y="1142984"/>
          <a:ext cx="8604448" cy="502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75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13454" y="428604"/>
            <a:ext cx="8730546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indent="-4763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Компетенция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понимается как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способность совершения профессиональных действий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(в соответствии с требованиями профессионального стандарта педагога) </a:t>
            </a:r>
            <a:b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на основе профессиональных знаний, умений и профессиональных суждений.</a:t>
            </a:r>
          </a:p>
          <a:p>
            <a:pPr marL="4763" indent="-4763"/>
            <a:endParaRPr lang="ru-RU" alt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marL="4763" indent="-4763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Компетенции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проявляются в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выполнении профессиональных действий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в рамках различных профессиональных задач.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00034" y="2857496"/>
            <a:ext cx="83529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комплектов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ЕФОМ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разработаны в соответствии с требованиями профессионального стандарта педагога и федеральных государственных образовательных стандартов общего образования.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и та же профессиональная компетенция или группа компетенций обеспечивает готовность выполнения одного или чаще нескольких схожих профессиональных действий.</a:t>
            </a:r>
          </a:p>
        </p:txBody>
      </p:sp>
    </p:spTree>
    <p:extLst>
      <p:ext uri="{BB962C8B-B14F-4D97-AF65-F5344CB8AC3E}">
        <p14:creationId xmlns:p14="http://schemas.microsoft.com/office/powerpoint/2010/main" val="32875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260648"/>
            <a:ext cx="6400800" cy="694928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Модель аттестации</a:t>
            </a:r>
          </a:p>
        </p:txBody>
      </p:sp>
      <p:grpSp>
        <p:nvGrpSpPr>
          <p:cNvPr id="2" name="Группа 122"/>
          <p:cNvGrpSpPr/>
          <p:nvPr/>
        </p:nvGrpSpPr>
        <p:grpSpPr>
          <a:xfrm>
            <a:off x="3203848" y="1215251"/>
            <a:ext cx="5940152" cy="4959345"/>
            <a:chOff x="3203848" y="1215251"/>
            <a:chExt cx="5940152" cy="4959345"/>
          </a:xfrm>
        </p:grpSpPr>
        <p:grpSp>
          <p:nvGrpSpPr>
            <p:cNvPr id="4" name="Группа 170"/>
            <p:cNvGrpSpPr/>
            <p:nvPr/>
          </p:nvGrpSpPr>
          <p:grpSpPr>
            <a:xfrm>
              <a:off x="4427984" y="2060848"/>
              <a:ext cx="2661915" cy="3451036"/>
              <a:chOff x="4427984" y="2060848"/>
              <a:chExt cx="2661915" cy="3451036"/>
            </a:xfrm>
          </p:grpSpPr>
          <p:cxnSp>
            <p:nvCxnSpPr>
              <p:cNvPr id="20" name="Прямая со стрелкой 19"/>
              <p:cNvCxnSpPr/>
              <p:nvPr/>
            </p:nvCxnSpPr>
            <p:spPr>
              <a:xfrm flipH="1" flipV="1">
                <a:off x="4427984" y="3789041"/>
                <a:ext cx="6458" cy="79441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 стрелкой 23"/>
              <p:cNvCxnSpPr/>
              <p:nvPr/>
            </p:nvCxnSpPr>
            <p:spPr>
              <a:xfrm flipH="1" flipV="1">
                <a:off x="5796136" y="2864842"/>
                <a:ext cx="6458" cy="6503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 стрелкой 27"/>
              <p:cNvCxnSpPr/>
              <p:nvPr/>
            </p:nvCxnSpPr>
            <p:spPr>
              <a:xfrm flipV="1">
                <a:off x="7080081" y="2060848"/>
                <a:ext cx="9818" cy="7920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4434334" y="4509120"/>
                <a:ext cx="0" cy="98961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5802594" y="3514158"/>
                <a:ext cx="0" cy="199772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7080479" y="2848795"/>
                <a:ext cx="0" cy="26149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Группа 169"/>
            <p:cNvGrpSpPr/>
            <p:nvPr/>
          </p:nvGrpSpPr>
          <p:grpSpPr>
            <a:xfrm>
              <a:off x="3203848" y="1215251"/>
              <a:ext cx="5940152" cy="4959345"/>
              <a:chOff x="3203848" y="1215251"/>
              <a:chExt cx="5940152" cy="4959345"/>
            </a:xfrm>
          </p:grpSpPr>
          <p:cxnSp>
            <p:nvCxnSpPr>
              <p:cNvPr id="7" name="Прямая со стрелкой 6"/>
              <p:cNvCxnSpPr/>
              <p:nvPr/>
            </p:nvCxnSpPr>
            <p:spPr>
              <a:xfrm flipV="1">
                <a:off x="8820472" y="1215251"/>
                <a:ext cx="0" cy="424847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 стрелкой 8"/>
              <p:cNvCxnSpPr/>
              <p:nvPr/>
            </p:nvCxnSpPr>
            <p:spPr>
              <a:xfrm flipV="1">
                <a:off x="3275856" y="5589241"/>
                <a:ext cx="5544616" cy="1455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7740352" y="5805264"/>
                <a:ext cx="14036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900" b="1" dirty="0"/>
                  <a:t>Профессиональная деятельность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 rot="16200000">
                <a:off x="8055301" y="4582001"/>
                <a:ext cx="184754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100" b="1" dirty="0"/>
                  <a:t>Уровни квалификации</a:t>
                </a:r>
              </a:p>
            </p:txBody>
          </p:sp>
          <p:sp>
            <p:nvSpPr>
              <p:cNvPr id="214" name="Овал 213"/>
              <p:cNvSpPr/>
              <p:nvPr/>
            </p:nvSpPr>
            <p:spPr>
              <a:xfrm>
                <a:off x="3203848" y="5517232"/>
                <a:ext cx="108000" cy="108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00" dirty="0"/>
              </a:p>
            </p:txBody>
          </p:sp>
          <p:sp>
            <p:nvSpPr>
              <p:cNvPr id="216" name="Овал 215"/>
              <p:cNvSpPr/>
              <p:nvPr/>
            </p:nvSpPr>
            <p:spPr>
              <a:xfrm>
                <a:off x="7812360" y="5877272"/>
                <a:ext cx="108000" cy="108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00" dirty="0"/>
              </a:p>
            </p:txBody>
          </p:sp>
        </p:grpSp>
      </p:grpSp>
      <p:cxnSp>
        <p:nvCxnSpPr>
          <p:cNvPr id="132" name="Соединительная линия уступом 131"/>
          <p:cNvCxnSpPr/>
          <p:nvPr/>
        </p:nvCxnSpPr>
        <p:spPr>
          <a:xfrm rot="16200000" flipH="1">
            <a:off x="-940668" y="4513690"/>
            <a:ext cx="3284984" cy="1403648"/>
          </a:xfrm>
          <a:prstGeom prst="bentConnector3">
            <a:avLst>
              <a:gd name="adj1" fmla="val -1436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179512" y="188652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</a:rPr>
              <a:t>ПРОЕКТ</a:t>
            </a:r>
            <a:endParaRPr lang="ru-RU" sz="1200" b="1" dirty="0">
              <a:solidFill>
                <a:srgbClr val="002060"/>
              </a:solidFill>
            </a:endParaRPr>
          </a:p>
        </p:txBody>
      </p:sp>
      <p:grpSp>
        <p:nvGrpSpPr>
          <p:cNvPr id="6" name="Группа 167"/>
          <p:cNvGrpSpPr/>
          <p:nvPr/>
        </p:nvGrpSpPr>
        <p:grpSpPr>
          <a:xfrm>
            <a:off x="102200" y="1779172"/>
            <a:ext cx="6983733" cy="3315503"/>
            <a:chOff x="102198" y="1779166"/>
            <a:chExt cx="6983732" cy="3315503"/>
          </a:xfrm>
        </p:grpSpPr>
        <p:grpSp>
          <p:nvGrpSpPr>
            <p:cNvPr id="8" name="Группа 123"/>
            <p:cNvGrpSpPr/>
            <p:nvPr/>
          </p:nvGrpSpPr>
          <p:grpSpPr>
            <a:xfrm>
              <a:off x="3893001" y="1779166"/>
              <a:ext cx="3192929" cy="2039092"/>
              <a:chOff x="3893001" y="1779166"/>
              <a:chExt cx="3192929" cy="2039092"/>
            </a:xfrm>
          </p:grpSpPr>
          <p:grpSp>
            <p:nvGrpSpPr>
              <p:cNvPr id="12" name="Группа 136"/>
              <p:cNvGrpSpPr/>
              <p:nvPr/>
            </p:nvGrpSpPr>
            <p:grpSpPr>
              <a:xfrm>
                <a:off x="3893001" y="3429000"/>
                <a:ext cx="576064" cy="389258"/>
                <a:chOff x="3893001" y="3429000"/>
                <a:chExt cx="576064" cy="389258"/>
              </a:xfrm>
            </p:grpSpPr>
            <p:sp>
              <p:nvSpPr>
                <p:cNvPr id="136" name="TextBox 135"/>
                <p:cNvSpPr txBox="1"/>
                <p:nvPr/>
              </p:nvSpPr>
              <p:spPr>
                <a:xfrm>
                  <a:off x="3893001" y="3495093"/>
                  <a:ext cx="576064" cy="3231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900"/>
                    </a:lnSpc>
                  </a:pPr>
                  <a:r>
                    <a:rPr lang="ru-RU" dirty="0"/>
                    <a:t>А</a:t>
                  </a:r>
                </a:p>
                <a:p>
                  <a:pPr algn="ctr">
                    <a:lnSpc>
                      <a:spcPts val="900"/>
                    </a:lnSpc>
                  </a:pPr>
                  <a:r>
                    <a:rPr lang="ru-RU" sz="1000" dirty="0" err="1"/>
                    <a:t>обяз</a:t>
                  </a:r>
                  <a:endParaRPr lang="ru-RU" sz="1000" dirty="0"/>
                </a:p>
              </p:txBody>
            </p:sp>
            <p:sp>
              <p:nvSpPr>
                <p:cNvPr id="137" name="Овал 136"/>
                <p:cNvSpPr/>
                <p:nvPr/>
              </p:nvSpPr>
              <p:spPr>
                <a:xfrm>
                  <a:off x="3995936" y="3429000"/>
                  <a:ext cx="360040" cy="36004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3" name="Группа 145"/>
              <p:cNvGrpSpPr/>
              <p:nvPr/>
            </p:nvGrpSpPr>
            <p:grpSpPr>
              <a:xfrm>
                <a:off x="6437858" y="1779166"/>
                <a:ext cx="648072" cy="465768"/>
                <a:chOff x="6437858" y="1779166"/>
                <a:chExt cx="648072" cy="465768"/>
              </a:xfrm>
            </p:grpSpPr>
            <p:sp>
              <p:nvSpPr>
                <p:cNvPr id="134" name="Скругленный прямоугольник 133"/>
                <p:cNvSpPr/>
                <p:nvPr/>
              </p:nvSpPr>
              <p:spPr>
                <a:xfrm>
                  <a:off x="6503516" y="1779166"/>
                  <a:ext cx="504056" cy="432048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5" name="TextBox 134"/>
                <p:cNvSpPr txBox="1"/>
                <p:nvPr/>
              </p:nvSpPr>
              <p:spPr>
                <a:xfrm>
                  <a:off x="6437858" y="1844824"/>
                  <a:ext cx="64807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800"/>
                    </a:lnSpc>
                  </a:pPr>
                  <a:r>
                    <a:rPr lang="ru-RU" dirty="0"/>
                    <a:t>А</a:t>
                  </a:r>
                </a:p>
                <a:p>
                  <a:pPr algn="ctr">
                    <a:lnSpc>
                      <a:spcPts val="800"/>
                    </a:lnSpc>
                  </a:pPr>
                  <a:r>
                    <a:rPr lang="ru-RU" sz="800" dirty="0"/>
                    <a:t>по желанию</a:t>
                  </a:r>
                </a:p>
              </p:txBody>
            </p:sp>
          </p:grpSp>
          <p:grpSp>
            <p:nvGrpSpPr>
              <p:cNvPr id="14" name="Группа 143"/>
              <p:cNvGrpSpPr/>
              <p:nvPr/>
            </p:nvGrpSpPr>
            <p:grpSpPr>
              <a:xfrm>
                <a:off x="5148064" y="2564904"/>
                <a:ext cx="648072" cy="472118"/>
                <a:chOff x="5148064" y="2564904"/>
                <a:chExt cx="648072" cy="472118"/>
              </a:xfrm>
            </p:grpSpPr>
            <p:sp>
              <p:nvSpPr>
                <p:cNvPr id="129" name="Скругленный прямоугольник 128"/>
                <p:cNvSpPr/>
                <p:nvPr/>
              </p:nvSpPr>
              <p:spPr>
                <a:xfrm>
                  <a:off x="5220072" y="2564904"/>
                  <a:ext cx="504056" cy="432048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1" name="TextBox 130"/>
                <p:cNvSpPr txBox="1"/>
                <p:nvPr/>
              </p:nvSpPr>
              <p:spPr>
                <a:xfrm>
                  <a:off x="5148064" y="2636912"/>
                  <a:ext cx="64807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800"/>
                    </a:lnSpc>
                  </a:pPr>
                  <a:r>
                    <a:rPr lang="ru-RU" dirty="0"/>
                    <a:t>А</a:t>
                  </a:r>
                </a:p>
                <a:p>
                  <a:pPr algn="ctr">
                    <a:lnSpc>
                      <a:spcPts val="800"/>
                    </a:lnSpc>
                  </a:pPr>
                  <a:r>
                    <a:rPr lang="ru-RU" sz="800" dirty="0"/>
                    <a:t>по желанию</a:t>
                  </a:r>
                </a:p>
              </p:txBody>
            </p:sp>
          </p:grpSp>
        </p:grpSp>
        <p:grpSp>
          <p:nvGrpSpPr>
            <p:cNvPr id="15" name="Группа 148"/>
            <p:cNvGrpSpPr/>
            <p:nvPr/>
          </p:nvGrpSpPr>
          <p:grpSpPr>
            <a:xfrm>
              <a:off x="102198" y="3645024"/>
              <a:ext cx="1013419" cy="701572"/>
              <a:chOff x="102198" y="3645024"/>
              <a:chExt cx="1013419" cy="701572"/>
            </a:xfrm>
          </p:grpSpPr>
          <p:sp>
            <p:nvSpPr>
              <p:cNvPr id="150" name="Овал 149"/>
              <p:cNvSpPr/>
              <p:nvPr/>
            </p:nvSpPr>
            <p:spPr>
              <a:xfrm>
                <a:off x="424682" y="3645024"/>
                <a:ext cx="360040" cy="36004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323528" y="3689474"/>
                <a:ext cx="576064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900"/>
                  </a:lnSpc>
                </a:pPr>
                <a:r>
                  <a:rPr lang="ru-RU" dirty="0"/>
                  <a:t>А</a:t>
                </a:r>
              </a:p>
              <a:p>
                <a:pPr algn="ctr">
                  <a:lnSpc>
                    <a:spcPts val="900"/>
                  </a:lnSpc>
                </a:pPr>
                <a:r>
                  <a:rPr lang="ru-RU" sz="1000" dirty="0" err="1"/>
                  <a:t>обяз</a:t>
                </a:r>
                <a:endParaRPr lang="ru-RU" sz="1000" dirty="0"/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102198" y="4049079"/>
                <a:ext cx="1013419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800"/>
                  </a:lnSpc>
                </a:pPr>
                <a:r>
                  <a:rPr lang="ru-RU" sz="1000" dirty="0"/>
                  <a:t>- Обязательная</a:t>
                </a:r>
                <a:br>
                  <a:rPr lang="ru-RU" sz="1000" dirty="0"/>
                </a:br>
                <a:r>
                  <a:rPr lang="ru-RU" sz="1000" dirty="0"/>
                  <a:t> аттестация</a:t>
                </a:r>
              </a:p>
            </p:txBody>
          </p:sp>
        </p:grpSp>
        <p:grpSp>
          <p:nvGrpSpPr>
            <p:cNvPr id="16" name="Группа 152"/>
            <p:cNvGrpSpPr/>
            <p:nvPr/>
          </p:nvGrpSpPr>
          <p:grpSpPr>
            <a:xfrm>
              <a:off x="179512" y="4348912"/>
              <a:ext cx="886782" cy="745757"/>
              <a:chOff x="179512" y="4348912"/>
              <a:chExt cx="886782" cy="745757"/>
            </a:xfrm>
          </p:grpSpPr>
          <p:sp>
            <p:nvSpPr>
              <p:cNvPr id="158" name="Скругленный прямоугольник 157"/>
              <p:cNvSpPr/>
              <p:nvPr/>
            </p:nvSpPr>
            <p:spPr>
              <a:xfrm>
                <a:off x="364939" y="4348912"/>
                <a:ext cx="504056" cy="432048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295535" y="4420920"/>
                <a:ext cx="6480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800"/>
                  </a:lnSpc>
                </a:pPr>
                <a:r>
                  <a:rPr lang="ru-RU" dirty="0"/>
                  <a:t>А</a:t>
                </a:r>
              </a:p>
              <a:p>
                <a:pPr algn="ctr">
                  <a:lnSpc>
                    <a:spcPts val="800"/>
                  </a:lnSpc>
                </a:pPr>
                <a:r>
                  <a:rPr lang="ru-RU" sz="800" dirty="0"/>
                  <a:t>по желанию</a:t>
                </a:r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179512" y="4797152"/>
                <a:ext cx="886782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800"/>
                  </a:lnSpc>
                </a:pPr>
                <a:r>
                  <a:rPr lang="ru-RU" sz="1000" dirty="0"/>
                  <a:t>- Аттестация </a:t>
                </a:r>
                <a:br>
                  <a:rPr lang="ru-RU" sz="1000" dirty="0"/>
                </a:br>
                <a:r>
                  <a:rPr lang="ru-RU" sz="1000" dirty="0"/>
                  <a:t> по желанию</a:t>
                </a:r>
              </a:p>
            </p:txBody>
          </p:sp>
        </p:grpSp>
      </p:grpSp>
      <p:grpSp>
        <p:nvGrpSpPr>
          <p:cNvPr id="17" name="Группа 179"/>
          <p:cNvGrpSpPr/>
          <p:nvPr/>
        </p:nvGrpSpPr>
        <p:grpSpPr>
          <a:xfrm>
            <a:off x="4417218" y="1639845"/>
            <a:ext cx="4379788" cy="2157401"/>
            <a:chOff x="4417216" y="1639833"/>
            <a:chExt cx="4379788" cy="2157401"/>
          </a:xfrm>
        </p:grpSpPr>
        <p:grpSp>
          <p:nvGrpSpPr>
            <p:cNvPr id="18" name="Группа 143"/>
            <p:cNvGrpSpPr/>
            <p:nvPr/>
          </p:nvGrpSpPr>
          <p:grpSpPr>
            <a:xfrm>
              <a:off x="4447032" y="1639833"/>
              <a:ext cx="4104076" cy="2122785"/>
              <a:chOff x="4447032" y="1639833"/>
              <a:chExt cx="4104076" cy="2122785"/>
            </a:xfrm>
          </p:grpSpPr>
          <p:sp>
            <p:nvSpPr>
              <p:cNvPr id="146" name="TextBox 145"/>
              <p:cNvSpPr txBox="1"/>
              <p:nvPr/>
            </p:nvSpPr>
            <p:spPr>
              <a:xfrm>
                <a:off x="4447032" y="3501008"/>
                <a:ext cx="144998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100" b="1" dirty="0"/>
                  <a:t>Должность </a:t>
                </a:r>
                <a:r>
                  <a:rPr lang="ru-RU" sz="1100" b="1" dirty="0">
                    <a:solidFill>
                      <a:srgbClr val="FF0000"/>
                    </a:solidFill>
                  </a:rPr>
                  <a:t>УЧИТЕЛЬ</a:t>
                </a: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5796136" y="2454234"/>
                <a:ext cx="13681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/>
                  <a:t>1-ая категория</a:t>
                </a: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7092280" y="1639833"/>
                <a:ext cx="14588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/>
                  <a:t>высшая категория</a:t>
                </a:r>
              </a:p>
            </p:txBody>
          </p:sp>
        </p:grpSp>
        <p:grpSp>
          <p:nvGrpSpPr>
            <p:cNvPr id="19" name="Группа 173"/>
            <p:cNvGrpSpPr/>
            <p:nvPr/>
          </p:nvGrpSpPr>
          <p:grpSpPr>
            <a:xfrm>
              <a:off x="4417216" y="2060848"/>
              <a:ext cx="4379788" cy="1736386"/>
              <a:chOff x="4440684" y="2060848"/>
              <a:chExt cx="4379788" cy="1736386"/>
            </a:xfrm>
          </p:grpSpPr>
          <p:cxnSp>
            <p:nvCxnSpPr>
              <p:cNvPr id="176" name="Прямая со стрелкой 175"/>
              <p:cNvCxnSpPr/>
              <p:nvPr/>
            </p:nvCxnSpPr>
            <p:spPr>
              <a:xfrm>
                <a:off x="4440684" y="3797234"/>
                <a:ext cx="136815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Прямая со стрелкой 176"/>
              <p:cNvCxnSpPr/>
              <p:nvPr/>
            </p:nvCxnSpPr>
            <p:spPr>
              <a:xfrm>
                <a:off x="5816406" y="2848795"/>
                <a:ext cx="129614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Прямая со стрелкой 177"/>
              <p:cNvCxnSpPr/>
              <p:nvPr/>
            </p:nvCxnSpPr>
            <p:spPr>
              <a:xfrm>
                <a:off x="7092280" y="2060848"/>
                <a:ext cx="172819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Группа 180"/>
          <p:cNvGrpSpPr/>
          <p:nvPr/>
        </p:nvGrpSpPr>
        <p:grpSpPr>
          <a:xfrm>
            <a:off x="3840873" y="908720"/>
            <a:ext cx="4439539" cy="2484062"/>
            <a:chOff x="3840872" y="908720"/>
            <a:chExt cx="4439539" cy="2484062"/>
          </a:xfrm>
        </p:grpSpPr>
        <p:sp>
          <p:nvSpPr>
            <p:cNvPr id="182" name="TextBox 181"/>
            <p:cNvSpPr txBox="1"/>
            <p:nvPr/>
          </p:nvSpPr>
          <p:spPr>
            <a:xfrm>
              <a:off x="3840872" y="2531008"/>
              <a:ext cx="1584176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/>
                <a:t>Документ</a:t>
              </a:r>
              <a:r>
                <a:rPr lang="ru-RU" sz="1000" dirty="0"/>
                <a:t> </a:t>
              </a:r>
              <a:br>
                <a:rPr lang="ru-RU" sz="1000" dirty="0"/>
              </a:br>
              <a:r>
                <a:rPr lang="ru-RU" sz="1000" dirty="0"/>
                <a:t>о подтверждении соответствия </a:t>
              </a:r>
              <a:br>
                <a:rPr lang="ru-RU" sz="1000" dirty="0"/>
              </a:br>
              <a:r>
                <a:rPr lang="ru-RU" sz="1000" dirty="0"/>
                <a:t>должности учителя  </a:t>
              </a:r>
              <a:br>
                <a:rPr lang="ru-RU" sz="1000" dirty="0"/>
              </a:br>
              <a:r>
                <a:rPr lang="ru-RU" sz="1000" dirty="0"/>
                <a:t>(5 лет  срок действия)</a:t>
              </a: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5076055" y="1412776"/>
              <a:ext cx="14041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/>
                <a:t>Документ</a:t>
              </a:r>
              <a:r>
                <a:rPr lang="ru-RU" sz="1000" dirty="0"/>
                <a:t> </a:t>
              </a:r>
              <a:br>
                <a:rPr lang="ru-RU" sz="1000" dirty="0"/>
              </a:br>
              <a:r>
                <a:rPr lang="ru-RU" sz="1000" dirty="0"/>
                <a:t>об установлении </a:t>
              </a:r>
              <a:br>
                <a:rPr lang="ru-RU" sz="1000" dirty="0"/>
              </a:br>
              <a:r>
                <a:rPr lang="ru-RU" sz="1000" dirty="0"/>
                <a:t>1-ой категории </a:t>
              </a:r>
              <a:br>
                <a:rPr lang="ru-RU" sz="1000" dirty="0"/>
              </a:br>
              <a:r>
                <a:rPr lang="ru-RU" sz="1000" dirty="0"/>
                <a:t>(5 лет срок действия)</a:t>
              </a: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6876255" y="908720"/>
              <a:ext cx="14041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/>
                <a:t>Документ</a:t>
              </a:r>
              <a:r>
                <a:rPr lang="ru-RU" sz="1000" dirty="0"/>
                <a:t> </a:t>
              </a:r>
              <a:br>
                <a:rPr lang="ru-RU" sz="1000" dirty="0"/>
              </a:br>
              <a:r>
                <a:rPr lang="ru-RU" sz="1000" dirty="0"/>
                <a:t>об установлении</a:t>
              </a:r>
              <a:br>
                <a:rPr lang="ru-RU" sz="1000" dirty="0"/>
              </a:br>
              <a:r>
                <a:rPr lang="ru-RU" sz="1000" dirty="0"/>
                <a:t>высшей категории</a:t>
              </a:r>
            </a:p>
            <a:p>
              <a:pPr algn="ctr"/>
              <a:r>
                <a:rPr lang="ru-RU" sz="1000" dirty="0"/>
                <a:t> (5 лет срок действия)</a:t>
              </a:r>
            </a:p>
          </p:txBody>
        </p:sp>
      </p:grpSp>
      <p:grpSp>
        <p:nvGrpSpPr>
          <p:cNvPr id="22" name="Группа 186"/>
          <p:cNvGrpSpPr/>
          <p:nvPr/>
        </p:nvGrpSpPr>
        <p:grpSpPr>
          <a:xfrm>
            <a:off x="1547664" y="4581140"/>
            <a:ext cx="1512168" cy="1962219"/>
            <a:chOff x="1547664" y="4581128"/>
            <a:chExt cx="1512168" cy="1962219"/>
          </a:xfrm>
        </p:grpSpPr>
        <p:sp>
          <p:nvSpPr>
            <p:cNvPr id="188" name="TextBox 187"/>
            <p:cNvSpPr txBox="1"/>
            <p:nvPr/>
          </p:nvSpPr>
          <p:spPr>
            <a:xfrm>
              <a:off x="1547664" y="5589240"/>
              <a:ext cx="15121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/>
                <a:t>«Вход </a:t>
              </a:r>
              <a:br>
                <a:rPr lang="ru-RU" sz="1600" b="1" dirty="0"/>
              </a:br>
              <a:r>
                <a:rPr lang="ru-RU" sz="1600" b="1" dirty="0"/>
                <a:t>в профессию»</a:t>
              </a:r>
              <a:r>
                <a:rPr lang="ru-RU" sz="1600" dirty="0"/>
                <a:t> </a:t>
              </a:r>
              <a:r>
                <a:rPr lang="ru-RU" sz="1000" dirty="0"/>
                <a:t/>
              </a:r>
              <a:br>
                <a:rPr lang="ru-RU" sz="1000" dirty="0"/>
              </a:br>
              <a:r>
                <a:rPr lang="ru-RU" sz="1000" dirty="0"/>
                <a:t>(</a:t>
              </a:r>
              <a:r>
                <a:rPr lang="ru-RU" sz="1200" dirty="0">
                  <a:solidFill>
                    <a:srgbClr val="FF0000"/>
                  </a:solidFill>
                </a:rPr>
                <a:t>профессиональный экзамен</a:t>
              </a:r>
              <a:r>
                <a:rPr lang="ru-RU" sz="1200" dirty="0"/>
                <a:t>) </a:t>
              </a:r>
              <a:endParaRPr lang="ru-RU" sz="1000" dirty="0"/>
            </a:p>
          </p:txBody>
        </p:sp>
        <p:pic>
          <p:nvPicPr>
            <p:cNvPr id="189" name="Рисунок 188" descr="Без имени-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7704" y="4581128"/>
              <a:ext cx="990470" cy="1008112"/>
            </a:xfrm>
            <a:prstGeom prst="rect">
              <a:avLst/>
            </a:prstGeom>
          </p:spPr>
        </p:pic>
      </p:grpSp>
      <p:sp>
        <p:nvSpPr>
          <p:cNvPr id="191" name="Прямоугольник 190"/>
          <p:cNvSpPr/>
          <p:nvPr/>
        </p:nvSpPr>
        <p:spPr>
          <a:xfrm>
            <a:off x="323529" y="2420888"/>
            <a:ext cx="1872208" cy="6416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Пед. образование ВУЗы</a:t>
            </a:r>
          </a:p>
          <a:p>
            <a:pPr algn="ctr"/>
            <a:r>
              <a:rPr lang="ru-RU" sz="1200" dirty="0"/>
              <a:t>студенты в период ИГА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251520" y="836724"/>
            <a:ext cx="2376264" cy="10156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/>
              <a:t>Категории</a:t>
            </a:r>
            <a:r>
              <a:rPr lang="ru-RU" sz="1000" dirty="0"/>
              <a:t>: </a:t>
            </a:r>
          </a:p>
          <a:p>
            <a:r>
              <a:rPr lang="ru-RU" sz="1000" dirty="0"/>
              <a:t>1.Выпускники  педагогических ВУЗов</a:t>
            </a:r>
          </a:p>
          <a:p>
            <a:r>
              <a:rPr lang="ru-RU" sz="1000" dirty="0"/>
              <a:t>2. Лица без </a:t>
            </a:r>
            <a:r>
              <a:rPr lang="ru-RU" sz="1000" dirty="0" err="1"/>
              <a:t>пед</a:t>
            </a:r>
            <a:r>
              <a:rPr lang="ru-RU" sz="1000" dirty="0"/>
              <a:t>. образ.</a:t>
            </a:r>
          </a:p>
          <a:p>
            <a:r>
              <a:rPr lang="ru-RU" sz="1000" dirty="0"/>
              <a:t>3. Лица  без опыта работы учителем</a:t>
            </a:r>
          </a:p>
          <a:p>
            <a:r>
              <a:rPr lang="ru-RU" sz="1000" dirty="0"/>
              <a:t>4. Лица с </a:t>
            </a:r>
            <a:r>
              <a:rPr lang="ru-RU" sz="1000" dirty="0" err="1"/>
              <a:t>пед</a:t>
            </a:r>
            <a:r>
              <a:rPr lang="ru-RU" sz="1000" dirty="0"/>
              <a:t>. образ, но с перерывом </a:t>
            </a:r>
            <a:br>
              <a:rPr lang="ru-RU" sz="1000" dirty="0"/>
            </a:br>
            <a:r>
              <a:rPr lang="ru-RU" sz="1000" dirty="0"/>
              <a:t>в стаже </a:t>
            </a:r>
            <a:r>
              <a:rPr lang="en-US" sz="1000" dirty="0"/>
              <a:t>&gt;</a:t>
            </a:r>
            <a:r>
              <a:rPr lang="ru-RU" sz="1000" dirty="0"/>
              <a:t> </a:t>
            </a:r>
            <a:r>
              <a:rPr lang="en-US" sz="1000" dirty="0"/>
              <a:t>5</a:t>
            </a:r>
            <a:r>
              <a:rPr lang="ru-RU" sz="1000" dirty="0"/>
              <a:t> лет</a:t>
            </a:r>
          </a:p>
        </p:txBody>
      </p:sp>
      <p:cxnSp>
        <p:nvCxnSpPr>
          <p:cNvPr id="193" name="Соединительная линия уступом 192"/>
          <p:cNvCxnSpPr/>
          <p:nvPr/>
        </p:nvCxnSpPr>
        <p:spPr>
          <a:xfrm rot="16200000" flipH="1">
            <a:off x="1228039" y="3532607"/>
            <a:ext cx="1512168" cy="584885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4" name="Соединительная линия уступом 193"/>
          <p:cNvCxnSpPr/>
          <p:nvPr/>
        </p:nvCxnSpPr>
        <p:spPr>
          <a:xfrm rot="16200000" flipH="1">
            <a:off x="719572" y="2816938"/>
            <a:ext cx="2736304" cy="792088"/>
          </a:xfrm>
          <a:prstGeom prst="bentConnector3">
            <a:avLst>
              <a:gd name="adj1" fmla="val 13514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3" name="Группа 196"/>
          <p:cNvGrpSpPr/>
          <p:nvPr/>
        </p:nvGrpSpPr>
        <p:grpSpPr>
          <a:xfrm>
            <a:off x="2709123" y="4252850"/>
            <a:ext cx="576064" cy="382085"/>
            <a:chOff x="2709123" y="4252838"/>
            <a:chExt cx="576064" cy="382085"/>
          </a:xfrm>
        </p:grpSpPr>
        <p:sp>
          <p:nvSpPr>
            <p:cNvPr id="198" name="TextBox 197"/>
            <p:cNvSpPr txBox="1"/>
            <p:nvPr/>
          </p:nvSpPr>
          <p:spPr>
            <a:xfrm>
              <a:off x="2709123" y="4311758"/>
              <a:ext cx="57606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ru-RU" dirty="0"/>
                <a:t>А</a:t>
              </a:r>
            </a:p>
            <a:p>
              <a:pPr algn="ctr">
                <a:lnSpc>
                  <a:spcPts val="900"/>
                </a:lnSpc>
              </a:pPr>
              <a:r>
                <a:rPr lang="ru-RU" sz="1000" dirty="0" err="1"/>
                <a:t>обяз</a:t>
              </a:r>
              <a:endParaRPr lang="ru-RU" sz="1000" dirty="0"/>
            </a:p>
          </p:txBody>
        </p:sp>
        <p:sp>
          <p:nvSpPr>
            <p:cNvPr id="199" name="Овал 198"/>
            <p:cNvSpPr/>
            <p:nvPr/>
          </p:nvSpPr>
          <p:spPr>
            <a:xfrm>
              <a:off x="2805708" y="4252838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208"/>
          <p:cNvGrpSpPr/>
          <p:nvPr/>
        </p:nvGrpSpPr>
        <p:grpSpPr>
          <a:xfrm>
            <a:off x="2987825" y="4149080"/>
            <a:ext cx="1872208" cy="1368152"/>
            <a:chOff x="2987824" y="4149080"/>
            <a:chExt cx="1872208" cy="1368152"/>
          </a:xfrm>
        </p:grpSpPr>
        <p:cxnSp>
          <p:nvCxnSpPr>
            <p:cNvPr id="183" name="Прямая со стрелкой 182"/>
            <p:cNvCxnSpPr/>
            <p:nvPr/>
          </p:nvCxnSpPr>
          <p:spPr>
            <a:xfrm flipV="1">
              <a:off x="3254084" y="4581128"/>
              <a:ext cx="0" cy="9361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Прямая со стрелкой 170"/>
            <p:cNvCxnSpPr/>
            <p:nvPr/>
          </p:nvCxnSpPr>
          <p:spPr>
            <a:xfrm>
              <a:off x="3275856" y="4568260"/>
              <a:ext cx="115212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TextBox 207"/>
            <p:cNvSpPr txBox="1"/>
            <p:nvPr/>
          </p:nvSpPr>
          <p:spPr>
            <a:xfrm>
              <a:off x="2987824" y="4149080"/>
              <a:ext cx="18722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/>
                <a:t>Молодой </a:t>
              </a:r>
              <a:br>
                <a:rPr lang="ru-RU" sz="1000" b="1" dirty="0"/>
              </a:br>
              <a:r>
                <a:rPr lang="ru-RU" sz="1000" b="1" dirty="0"/>
                <a:t>специалист </a:t>
              </a:r>
            </a:p>
          </p:txBody>
        </p:sp>
      </p:grpSp>
      <p:grpSp>
        <p:nvGrpSpPr>
          <p:cNvPr id="26" name="Группа 199"/>
          <p:cNvGrpSpPr/>
          <p:nvPr/>
        </p:nvGrpSpPr>
        <p:grpSpPr>
          <a:xfrm>
            <a:off x="107504" y="4365104"/>
            <a:ext cx="4255968" cy="1549492"/>
            <a:chOff x="107504" y="4365104"/>
            <a:chExt cx="4255968" cy="1549492"/>
          </a:xfrm>
        </p:grpSpPr>
        <p:sp>
          <p:nvSpPr>
            <p:cNvPr id="201" name="TextBox 200"/>
            <p:cNvSpPr txBox="1"/>
            <p:nvPr/>
          </p:nvSpPr>
          <p:spPr>
            <a:xfrm>
              <a:off x="3289374" y="4634160"/>
              <a:ext cx="107409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Tx/>
                <a:buChar char="-"/>
              </a:pPr>
              <a:r>
                <a:rPr lang="ru-RU" sz="1400" b="1" u="sng" dirty="0">
                  <a:solidFill>
                    <a:srgbClr val="FF0000"/>
                  </a:solidFill>
                </a:rPr>
                <a:t>ЕФОМ </a:t>
              </a:r>
              <a:endParaRPr lang="ru-RU" sz="1000" b="1" u="sng" dirty="0">
                <a:solidFill>
                  <a:srgbClr val="FF0000"/>
                </a:solidFill>
              </a:endParaRPr>
            </a:p>
            <a:p>
              <a:r>
                <a:rPr lang="en-US" sz="1000" dirty="0"/>
                <a:t> </a:t>
              </a:r>
              <a:r>
                <a:rPr lang="ru-RU" sz="1000" dirty="0">
                  <a:latin typeface="Sylfaen"/>
                </a:rPr>
                <a:t>● </a:t>
              </a:r>
              <a:r>
                <a:rPr lang="ru-RU" sz="1000" dirty="0" err="1"/>
                <a:t>Предм</a:t>
              </a:r>
              <a:r>
                <a:rPr lang="ru-RU" sz="1000" dirty="0"/>
                <a:t> . К., </a:t>
              </a:r>
              <a:endParaRPr lang="en-US" sz="1000" dirty="0"/>
            </a:p>
            <a:p>
              <a:r>
                <a:rPr lang="en-US" sz="1000" dirty="0">
                  <a:latin typeface="Sylfaen"/>
                </a:rPr>
                <a:t> </a:t>
              </a:r>
              <a:r>
                <a:rPr lang="ru-RU" sz="1000" dirty="0">
                  <a:latin typeface="Sylfaen"/>
                </a:rPr>
                <a:t>●</a:t>
              </a:r>
              <a:r>
                <a:rPr lang="en-US" sz="1000" dirty="0"/>
                <a:t> </a:t>
              </a:r>
              <a:r>
                <a:rPr lang="ru-RU" sz="1000" dirty="0"/>
                <a:t>Метод. К.,</a:t>
              </a:r>
              <a:endParaRPr lang="en-US" sz="1000" dirty="0"/>
            </a:p>
            <a:p>
              <a:r>
                <a:rPr lang="en-US" sz="1000" dirty="0">
                  <a:latin typeface="Sylfaen"/>
                </a:rPr>
                <a:t> </a:t>
              </a:r>
              <a:r>
                <a:rPr lang="ru-RU" sz="1000" dirty="0">
                  <a:latin typeface="Sylfaen"/>
                </a:rPr>
                <a:t>●</a:t>
              </a:r>
              <a:r>
                <a:rPr lang="en-US" sz="1000" dirty="0"/>
                <a:t> </a:t>
              </a:r>
              <a:r>
                <a:rPr lang="ru-RU" sz="1000" dirty="0"/>
                <a:t>ПП. К.,</a:t>
              </a:r>
            </a:p>
            <a:p>
              <a:r>
                <a:rPr lang="en-US" sz="1000" dirty="0"/>
                <a:t> </a:t>
              </a:r>
              <a:r>
                <a:rPr lang="ru-RU" sz="1000" dirty="0">
                  <a:latin typeface="Sylfaen"/>
                </a:rPr>
                <a:t>● </a:t>
              </a:r>
              <a:r>
                <a:rPr lang="ru-RU" sz="1000" dirty="0"/>
                <a:t>Комм. К.</a:t>
              </a:r>
            </a:p>
          </p:txBody>
        </p:sp>
        <p:grpSp>
          <p:nvGrpSpPr>
            <p:cNvPr id="27" name="Группа 150"/>
            <p:cNvGrpSpPr/>
            <p:nvPr/>
          </p:nvGrpSpPr>
          <p:grpSpPr>
            <a:xfrm>
              <a:off x="3203848" y="4365104"/>
              <a:ext cx="318122" cy="256037"/>
              <a:chOff x="3203848" y="4365104"/>
              <a:chExt cx="318122" cy="256037"/>
            </a:xfrm>
          </p:grpSpPr>
          <p:cxnSp>
            <p:nvCxnSpPr>
              <p:cNvPr id="206" name="Прямая со стрелкой 205"/>
              <p:cNvCxnSpPr>
                <a:cxnSpLocks noChangeAspect="1"/>
              </p:cNvCxnSpPr>
              <p:nvPr/>
            </p:nvCxnSpPr>
            <p:spPr>
              <a:xfrm>
                <a:off x="3326776" y="4472157"/>
                <a:ext cx="195194" cy="148984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07" name="Овал 206"/>
              <p:cNvSpPr/>
              <p:nvPr/>
            </p:nvSpPr>
            <p:spPr>
              <a:xfrm>
                <a:off x="3203848" y="436510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00" dirty="0"/>
              </a:p>
            </p:txBody>
          </p:sp>
        </p:grpSp>
        <p:grpSp>
          <p:nvGrpSpPr>
            <p:cNvPr id="29" name="Группа 130"/>
            <p:cNvGrpSpPr/>
            <p:nvPr/>
          </p:nvGrpSpPr>
          <p:grpSpPr>
            <a:xfrm>
              <a:off x="107504" y="5175868"/>
              <a:ext cx="1242798" cy="738728"/>
              <a:chOff x="107504" y="5175868"/>
              <a:chExt cx="1242798" cy="738728"/>
            </a:xfrm>
          </p:grpSpPr>
          <p:sp>
            <p:nvSpPr>
              <p:cNvPr id="204" name="TextBox 203"/>
              <p:cNvSpPr txBox="1"/>
              <p:nvPr/>
            </p:nvSpPr>
            <p:spPr>
              <a:xfrm>
                <a:off x="198174" y="5175868"/>
                <a:ext cx="1152128" cy="738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ru-RU" sz="1100" b="1" dirty="0">
                    <a:solidFill>
                      <a:srgbClr val="FF0000"/>
                    </a:solidFill>
                  </a:rPr>
                  <a:t>Центр оценки педагогических компетенций </a:t>
                </a:r>
                <a:br>
                  <a:rPr lang="ru-RU" sz="1100" b="1" dirty="0">
                    <a:solidFill>
                      <a:srgbClr val="FF0000"/>
                    </a:solidFill>
                  </a:rPr>
                </a:br>
                <a:r>
                  <a:rPr lang="ru-RU" sz="1100" b="1" dirty="0">
                    <a:solidFill>
                      <a:srgbClr val="FF0000"/>
                    </a:solidFill>
                  </a:rPr>
                  <a:t>(федеральный портал) </a:t>
                </a:r>
              </a:p>
            </p:txBody>
          </p:sp>
          <p:sp>
            <p:nvSpPr>
              <p:cNvPr id="205" name="Овал 204"/>
              <p:cNvSpPr/>
              <p:nvPr/>
            </p:nvSpPr>
            <p:spPr>
              <a:xfrm>
                <a:off x="107504" y="5265216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00" dirty="0"/>
              </a:p>
            </p:txBody>
          </p:sp>
        </p:grpSp>
      </p:grpSp>
      <p:grpSp>
        <p:nvGrpSpPr>
          <p:cNvPr id="30" name="Группа 210"/>
          <p:cNvGrpSpPr/>
          <p:nvPr/>
        </p:nvGrpSpPr>
        <p:grpSpPr>
          <a:xfrm>
            <a:off x="3059832" y="5589240"/>
            <a:ext cx="1512168" cy="1009328"/>
            <a:chOff x="3059832" y="5589240"/>
            <a:chExt cx="1512168" cy="1009328"/>
          </a:xfrm>
        </p:grpSpPr>
        <p:sp>
          <p:nvSpPr>
            <p:cNvPr id="212" name="Правая фигурная скобка 211"/>
            <p:cNvSpPr/>
            <p:nvPr/>
          </p:nvSpPr>
          <p:spPr>
            <a:xfrm rot="5400000">
              <a:off x="3635244" y="5244404"/>
              <a:ext cx="433351" cy="1152128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3059832" y="6044570"/>
              <a:ext cx="151216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ru-RU" sz="1000" b="1" dirty="0"/>
                <a:t>СУПЕРВИЗИЯ</a:t>
              </a:r>
              <a:r>
                <a:rPr lang="ru-RU" sz="1000" dirty="0"/>
                <a:t> </a:t>
              </a:r>
              <a:br>
                <a:rPr lang="ru-RU" sz="1000" dirty="0"/>
              </a:br>
              <a:r>
                <a:rPr lang="ru-RU" sz="1000" dirty="0"/>
                <a:t>со стороны наставника</a:t>
              </a:r>
              <a:r>
                <a:rPr lang="en-US" sz="1000" dirty="0"/>
                <a:t/>
              </a:r>
              <a:br>
                <a:rPr lang="en-US" sz="1000" dirty="0"/>
              </a:br>
              <a:r>
                <a:rPr lang="ru-RU" sz="900" dirty="0"/>
                <a:t>(устранение выявленных дефицитов)</a:t>
              </a:r>
              <a:endParaRPr lang="ru-RU" sz="1000" dirty="0"/>
            </a:p>
          </p:txBody>
        </p:sp>
        <p:sp>
          <p:nvSpPr>
            <p:cNvPr id="215" name="Прямоугольник 214"/>
            <p:cNvSpPr/>
            <p:nvPr/>
          </p:nvSpPr>
          <p:spPr>
            <a:xfrm>
              <a:off x="3563888" y="5589240"/>
              <a:ext cx="548548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050" b="1" dirty="0"/>
                <a:t>3 года</a:t>
              </a:r>
            </a:p>
          </p:txBody>
        </p:sp>
      </p:grpSp>
      <p:grpSp>
        <p:nvGrpSpPr>
          <p:cNvPr id="31" name="Группа 217"/>
          <p:cNvGrpSpPr/>
          <p:nvPr/>
        </p:nvGrpSpPr>
        <p:grpSpPr>
          <a:xfrm>
            <a:off x="4381377" y="3573022"/>
            <a:ext cx="1486768" cy="2070379"/>
            <a:chOff x="4381376" y="3573016"/>
            <a:chExt cx="1486768" cy="2070379"/>
          </a:xfrm>
        </p:grpSpPr>
        <p:sp>
          <p:nvSpPr>
            <p:cNvPr id="220" name="TextBox 219"/>
            <p:cNvSpPr txBox="1"/>
            <p:nvPr/>
          </p:nvSpPr>
          <p:spPr>
            <a:xfrm>
              <a:off x="4427984" y="3789041"/>
              <a:ext cx="1440160" cy="1854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/>
                <a:t>– </a:t>
              </a:r>
              <a:r>
                <a:rPr lang="ru-RU" sz="1400" b="1" u="sng" dirty="0">
                  <a:solidFill>
                    <a:srgbClr val="FF0000"/>
                  </a:solidFill>
                </a:rPr>
                <a:t>ЕФОМ </a:t>
              </a:r>
              <a:endParaRPr lang="ru-RU" sz="1000" b="1" u="sng" dirty="0">
                <a:solidFill>
                  <a:srgbClr val="FF0000"/>
                </a:solidFill>
              </a:endParaRPr>
            </a:p>
            <a:p>
              <a:r>
                <a:rPr lang="en-US" sz="1000" dirty="0"/>
                <a:t> </a:t>
              </a:r>
              <a:r>
                <a:rPr lang="ru-RU" sz="1000" dirty="0">
                  <a:latin typeface="Sylfaen"/>
                </a:rPr>
                <a:t>● </a:t>
              </a:r>
              <a:r>
                <a:rPr lang="ru-RU" sz="1000" dirty="0" err="1"/>
                <a:t>Предм</a:t>
              </a:r>
              <a:r>
                <a:rPr lang="ru-RU" sz="1000" dirty="0"/>
                <a:t> . К., </a:t>
              </a:r>
              <a:endParaRPr lang="en-US" sz="1000" dirty="0"/>
            </a:p>
            <a:p>
              <a:r>
                <a:rPr lang="en-US" sz="1000" dirty="0"/>
                <a:t> </a:t>
              </a:r>
              <a:r>
                <a:rPr lang="ru-RU" sz="1000" dirty="0">
                  <a:latin typeface="Sylfaen"/>
                </a:rPr>
                <a:t>● </a:t>
              </a:r>
              <a:r>
                <a:rPr lang="ru-RU" sz="1000" dirty="0"/>
                <a:t>Метод. К.,</a:t>
              </a:r>
              <a:endParaRPr lang="en-US" sz="1000" dirty="0"/>
            </a:p>
            <a:p>
              <a:r>
                <a:rPr lang="en-US" sz="1000" dirty="0"/>
                <a:t> </a:t>
              </a:r>
              <a:r>
                <a:rPr lang="ru-RU" sz="1000" dirty="0">
                  <a:latin typeface="Sylfaen"/>
                </a:rPr>
                <a:t>● </a:t>
              </a:r>
              <a:r>
                <a:rPr lang="ru-RU" sz="1000" dirty="0"/>
                <a:t>ПП. К.,</a:t>
              </a:r>
            </a:p>
            <a:p>
              <a:r>
                <a:rPr lang="en-US" sz="1000" dirty="0"/>
                <a:t> </a:t>
              </a:r>
              <a:r>
                <a:rPr lang="ru-RU" sz="1000" dirty="0">
                  <a:latin typeface="Sylfaen"/>
                </a:rPr>
                <a:t>● </a:t>
              </a:r>
              <a:r>
                <a:rPr lang="ru-RU" sz="1000" dirty="0"/>
                <a:t>Комм. К.</a:t>
              </a:r>
            </a:p>
            <a:p>
              <a:r>
                <a:rPr lang="ru-RU" sz="1000" dirty="0"/>
                <a:t>– </a:t>
              </a:r>
              <a:r>
                <a:rPr lang="ru-RU" sz="1000" b="1" dirty="0">
                  <a:solidFill>
                    <a:srgbClr val="FF0000"/>
                  </a:solidFill>
                </a:rPr>
                <a:t>СПРАВКА</a:t>
              </a:r>
              <a:br>
                <a:rPr lang="ru-RU" sz="1000" b="1" dirty="0">
                  <a:solidFill>
                    <a:srgbClr val="FF0000"/>
                  </a:solidFill>
                </a:rPr>
              </a:br>
              <a:r>
                <a:rPr lang="ru-RU" sz="1000" b="1" dirty="0">
                  <a:solidFill>
                    <a:srgbClr val="FF0000"/>
                  </a:solidFill>
                </a:rPr>
                <a:t>работодателя </a:t>
              </a:r>
              <a:br>
                <a:rPr lang="ru-RU" sz="1000" b="1" dirty="0">
                  <a:solidFill>
                    <a:srgbClr val="FF0000"/>
                  </a:solidFill>
                </a:rPr>
              </a:br>
              <a:r>
                <a:rPr lang="ru-RU" sz="1050" b="1" dirty="0"/>
                <a:t>+</a:t>
              </a:r>
              <a:r>
                <a:rPr lang="en-US" sz="1000" dirty="0"/>
                <a:t> </a:t>
              </a:r>
              <a:r>
                <a:rPr lang="ru-RU" sz="1000" dirty="0"/>
                <a:t>учет мнения выпускников</a:t>
              </a:r>
            </a:p>
            <a:p>
              <a:r>
                <a:rPr lang="ru-RU" sz="1000" dirty="0"/>
                <a:t>– </a:t>
              </a:r>
              <a:r>
                <a:rPr lang="ru-RU" sz="1000" b="1" dirty="0">
                  <a:solidFill>
                    <a:srgbClr val="FF0000"/>
                  </a:solidFill>
                </a:rPr>
                <a:t>ОБРАЗОВАТ. РЕЗ-ТЫ </a:t>
              </a:r>
              <a:r>
                <a:rPr lang="ru-RU" sz="1000" dirty="0"/>
                <a:t>( за посл. 5 лет)</a:t>
              </a:r>
            </a:p>
          </p:txBody>
        </p:sp>
        <p:grpSp>
          <p:nvGrpSpPr>
            <p:cNvPr id="224" name="Группа 151"/>
            <p:cNvGrpSpPr/>
            <p:nvPr/>
          </p:nvGrpSpPr>
          <p:grpSpPr>
            <a:xfrm>
              <a:off x="4381376" y="3573016"/>
              <a:ext cx="288032" cy="288032"/>
              <a:chOff x="4381376" y="3573016"/>
              <a:chExt cx="288032" cy="288032"/>
            </a:xfrm>
          </p:grpSpPr>
          <p:cxnSp>
            <p:nvCxnSpPr>
              <p:cNvPr id="222" name="Прямая со стрелкой 221"/>
              <p:cNvCxnSpPr>
                <a:stCxn id="223" idx="5"/>
              </p:cNvCxnSpPr>
              <p:nvPr/>
            </p:nvCxnSpPr>
            <p:spPr>
              <a:xfrm>
                <a:off x="4504301" y="3695941"/>
                <a:ext cx="165107" cy="16510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23" name="Овал 222"/>
              <p:cNvSpPr/>
              <p:nvPr/>
            </p:nvSpPr>
            <p:spPr>
              <a:xfrm>
                <a:off x="4381376" y="3573016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00" dirty="0"/>
              </a:p>
            </p:txBody>
          </p:sp>
        </p:grpSp>
      </p:grpSp>
      <p:grpSp>
        <p:nvGrpSpPr>
          <p:cNvPr id="225" name="Группа 237"/>
          <p:cNvGrpSpPr/>
          <p:nvPr/>
        </p:nvGrpSpPr>
        <p:grpSpPr>
          <a:xfrm>
            <a:off x="2987824" y="1700808"/>
            <a:ext cx="2016224" cy="2016224"/>
            <a:chOff x="2987824" y="1700808"/>
            <a:chExt cx="2016224" cy="2016224"/>
          </a:xfrm>
        </p:grpSpPr>
        <p:cxnSp>
          <p:nvCxnSpPr>
            <p:cNvPr id="239" name="Соединительная линия уступом 238"/>
            <p:cNvCxnSpPr/>
            <p:nvPr/>
          </p:nvCxnSpPr>
          <p:spPr>
            <a:xfrm rot="16200000" flipH="1">
              <a:off x="3167844" y="2528900"/>
              <a:ext cx="1872208" cy="504056"/>
            </a:xfrm>
            <a:prstGeom prst="bentConnector3">
              <a:avLst>
                <a:gd name="adj1" fmla="val 112795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0" name="TextBox 239"/>
            <p:cNvSpPr txBox="1"/>
            <p:nvPr/>
          </p:nvSpPr>
          <p:spPr>
            <a:xfrm>
              <a:off x="2987824" y="1700808"/>
              <a:ext cx="2016224" cy="707886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/>
                <a:t>Категории</a:t>
              </a:r>
              <a:r>
                <a:rPr lang="ru-RU" sz="1000" dirty="0"/>
                <a:t>: </a:t>
              </a:r>
            </a:p>
            <a:p>
              <a:r>
                <a:rPr lang="ru-RU" sz="1000" dirty="0"/>
                <a:t>1.Молодые специалисты</a:t>
              </a:r>
            </a:p>
            <a:p>
              <a:r>
                <a:rPr lang="ru-RU" sz="1000" dirty="0"/>
                <a:t>2. Учителя, подтверждающие соответствие должности учителя</a:t>
              </a:r>
            </a:p>
          </p:txBody>
        </p:sp>
      </p:grpSp>
      <p:grpSp>
        <p:nvGrpSpPr>
          <p:cNvPr id="226" name="Группа 258"/>
          <p:cNvGrpSpPr/>
          <p:nvPr/>
        </p:nvGrpSpPr>
        <p:grpSpPr>
          <a:xfrm>
            <a:off x="5652120" y="2656790"/>
            <a:ext cx="1944216" cy="2572410"/>
            <a:chOff x="5652120" y="2656790"/>
            <a:chExt cx="1944216" cy="2572410"/>
          </a:xfrm>
        </p:grpSpPr>
        <p:grpSp>
          <p:nvGrpSpPr>
            <p:cNvPr id="227" name="Группа 192"/>
            <p:cNvGrpSpPr/>
            <p:nvPr/>
          </p:nvGrpSpPr>
          <p:grpSpPr>
            <a:xfrm>
              <a:off x="5652120" y="2656790"/>
              <a:ext cx="1944216" cy="2572410"/>
              <a:chOff x="5652120" y="2656790"/>
              <a:chExt cx="1944216" cy="2572410"/>
            </a:xfrm>
          </p:grpSpPr>
          <p:sp>
            <p:nvSpPr>
              <p:cNvPr id="262" name="TextBox 261"/>
              <p:cNvSpPr txBox="1"/>
              <p:nvPr/>
            </p:nvSpPr>
            <p:spPr>
              <a:xfrm>
                <a:off x="5770474" y="3150019"/>
                <a:ext cx="1255242" cy="29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800"/>
                  </a:lnSpc>
                </a:pPr>
                <a:r>
                  <a:rPr lang="ru-RU" sz="1000" dirty="0"/>
                  <a:t>Действ. </a:t>
                </a:r>
                <a:br>
                  <a:rPr lang="ru-RU" sz="1000" dirty="0"/>
                </a:br>
                <a:r>
                  <a:rPr lang="ru-RU" sz="1000" dirty="0"/>
                  <a:t>модель  </a:t>
                </a:r>
                <a:r>
                  <a:rPr lang="ru-RU" dirty="0"/>
                  <a:t>А</a:t>
                </a:r>
                <a:endParaRPr lang="ru-RU" sz="1200" dirty="0"/>
              </a:p>
            </p:txBody>
          </p:sp>
          <p:grpSp>
            <p:nvGrpSpPr>
              <p:cNvPr id="228" name="Группа 191"/>
              <p:cNvGrpSpPr/>
              <p:nvPr/>
            </p:nvGrpSpPr>
            <p:grpSpPr>
              <a:xfrm>
                <a:off x="5652120" y="2656790"/>
                <a:ext cx="1944216" cy="2572410"/>
                <a:chOff x="5652120" y="2656790"/>
                <a:chExt cx="1944216" cy="2572410"/>
              </a:xfrm>
            </p:grpSpPr>
            <p:grpSp>
              <p:nvGrpSpPr>
                <p:cNvPr id="229" name="Группа 148"/>
                <p:cNvGrpSpPr/>
                <p:nvPr/>
              </p:nvGrpSpPr>
              <p:grpSpPr>
                <a:xfrm>
                  <a:off x="5652120" y="2656790"/>
                  <a:ext cx="1944216" cy="693732"/>
                  <a:chOff x="5652120" y="2656790"/>
                  <a:chExt cx="1944216" cy="693732"/>
                </a:xfrm>
              </p:grpSpPr>
              <p:cxnSp>
                <p:nvCxnSpPr>
                  <p:cNvPr id="266" name="Прямая со стрелкой 265"/>
                  <p:cNvCxnSpPr/>
                  <p:nvPr/>
                </p:nvCxnSpPr>
                <p:spPr>
                  <a:xfrm>
                    <a:off x="6438250" y="2774458"/>
                    <a:ext cx="360040" cy="576064"/>
                  </a:xfrm>
                  <a:prstGeom prst="straightConnector1">
                    <a:avLst/>
                  </a:prstGeom>
                  <a:ln>
                    <a:solidFill>
                      <a:srgbClr val="00B050"/>
                    </a:solidFill>
                    <a:tailEnd type="arrow"/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7" name="Прямая соединительная линия 266"/>
                  <p:cNvCxnSpPr/>
                  <p:nvPr/>
                </p:nvCxnSpPr>
                <p:spPr>
                  <a:xfrm>
                    <a:off x="5796136" y="2780928"/>
                    <a:ext cx="648072" cy="0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68" name="Овал 267"/>
                  <p:cNvSpPr/>
                  <p:nvPr/>
                </p:nvSpPr>
                <p:spPr>
                  <a:xfrm>
                    <a:off x="5652120" y="2708920"/>
                    <a:ext cx="144016" cy="144016"/>
                  </a:xfrm>
                  <a:prstGeom prst="ellipse">
                    <a:avLst/>
                  </a:prstGeom>
                  <a:solidFill>
                    <a:srgbClr val="00B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900" dirty="0"/>
                  </a:p>
                </p:txBody>
              </p:sp>
              <p:cxnSp>
                <p:nvCxnSpPr>
                  <p:cNvPr id="269" name="Прямая со стрелкой 268"/>
                  <p:cNvCxnSpPr/>
                  <p:nvPr/>
                </p:nvCxnSpPr>
                <p:spPr>
                  <a:xfrm flipH="1">
                    <a:off x="6084168" y="2780928"/>
                    <a:ext cx="360040" cy="360040"/>
                  </a:xfrm>
                  <a:prstGeom prst="straightConnector1">
                    <a:avLst/>
                  </a:prstGeom>
                  <a:ln>
                    <a:solidFill>
                      <a:srgbClr val="00B050"/>
                    </a:solidFill>
                    <a:tailEnd type="arrow"/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0" name="TextBox 269"/>
                  <p:cNvSpPr txBox="1"/>
                  <p:nvPr/>
                </p:nvSpPr>
                <p:spPr>
                  <a:xfrm>
                    <a:off x="5868144" y="2656790"/>
                    <a:ext cx="1728192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sz="1200" b="1" dirty="0">
                        <a:solidFill>
                          <a:srgbClr val="002060"/>
                        </a:solidFill>
                      </a:rPr>
                      <a:t>ВЫБОР</a:t>
                    </a:r>
                  </a:p>
                </p:txBody>
              </p:sp>
            </p:grpSp>
            <p:sp>
              <p:nvSpPr>
                <p:cNvPr id="265" name="TextBox 264"/>
                <p:cNvSpPr txBox="1"/>
                <p:nvPr/>
              </p:nvSpPr>
              <p:spPr>
                <a:xfrm>
                  <a:off x="5781777" y="3382541"/>
                  <a:ext cx="1382511" cy="18466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000" dirty="0"/>
                    <a:t>             – </a:t>
                  </a:r>
                  <a:r>
                    <a:rPr lang="ru-RU" sz="1400" b="1" u="sng" dirty="0">
                      <a:solidFill>
                        <a:srgbClr val="FF0000"/>
                      </a:solidFill>
                    </a:rPr>
                    <a:t>ЕФОМ </a:t>
                  </a:r>
                  <a:endParaRPr lang="ru-RU" sz="1000" b="1" u="sng" dirty="0">
                    <a:solidFill>
                      <a:srgbClr val="FF0000"/>
                    </a:solidFill>
                  </a:endParaRPr>
                </a:p>
                <a:p>
                  <a:pPr algn="ctr"/>
                  <a:r>
                    <a:rPr lang="ru-RU" sz="1000" dirty="0"/>
                    <a:t>               </a:t>
                  </a:r>
                  <a:r>
                    <a:rPr lang="ru-RU" sz="1000" dirty="0">
                      <a:latin typeface="Sylfaen"/>
                    </a:rPr>
                    <a:t>●</a:t>
                  </a:r>
                  <a:r>
                    <a:rPr lang="ru-RU" sz="1000" dirty="0"/>
                    <a:t>Метод. К., </a:t>
                  </a:r>
                  <a:br>
                    <a:rPr lang="ru-RU" sz="1000" dirty="0"/>
                  </a:br>
                  <a:r>
                    <a:rPr lang="ru-RU" sz="1000" dirty="0"/>
                    <a:t> </a:t>
                  </a:r>
                  <a:r>
                    <a:rPr lang="en-US" sz="1000" dirty="0"/>
                    <a:t>        </a:t>
                  </a:r>
                  <a:r>
                    <a:rPr lang="ru-RU" sz="1000" dirty="0">
                      <a:latin typeface="Sylfaen"/>
                    </a:rPr>
                    <a:t>● </a:t>
                  </a:r>
                  <a:r>
                    <a:rPr lang="ru-RU" sz="1000" dirty="0"/>
                    <a:t>ПП. К.,</a:t>
                  </a:r>
                </a:p>
                <a:p>
                  <a:pPr algn="ctr"/>
                  <a:r>
                    <a:rPr lang="ru-RU" sz="1000" dirty="0"/>
                    <a:t> </a:t>
                  </a:r>
                  <a:r>
                    <a:rPr lang="en-US" sz="1000" dirty="0"/>
                    <a:t>            </a:t>
                  </a:r>
                  <a:r>
                    <a:rPr lang="ru-RU" sz="1000" dirty="0">
                      <a:latin typeface="Sylfaen"/>
                    </a:rPr>
                    <a:t>● </a:t>
                  </a:r>
                  <a:r>
                    <a:rPr lang="ru-RU" sz="1000" dirty="0"/>
                    <a:t>Комм. К.</a:t>
                  </a:r>
                </a:p>
                <a:p>
                  <a:pPr algn="ctr"/>
                  <a:r>
                    <a:rPr lang="en-US" sz="1000" dirty="0"/>
                    <a:t>        </a:t>
                  </a:r>
                  <a:r>
                    <a:rPr lang="ru-RU" sz="1000" dirty="0"/>
                    <a:t> – </a:t>
                  </a:r>
                  <a:r>
                    <a:rPr lang="ru-RU" sz="1000" b="1" dirty="0">
                      <a:solidFill>
                        <a:srgbClr val="FF0000"/>
                      </a:solidFill>
                    </a:rPr>
                    <a:t>СПРАВКА</a:t>
                  </a:r>
                  <a:br>
                    <a:rPr lang="ru-RU" sz="1000" b="1" dirty="0">
                      <a:solidFill>
                        <a:srgbClr val="FF0000"/>
                      </a:solidFill>
                    </a:rPr>
                  </a:br>
                  <a:r>
                    <a:rPr lang="ru-RU" sz="1000" b="1" dirty="0">
                      <a:solidFill>
                        <a:srgbClr val="FF0000"/>
                      </a:solidFill>
                    </a:rPr>
                    <a:t>          работодателя </a:t>
                  </a:r>
                  <a:br>
                    <a:rPr lang="ru-RU" sz="1000" b="1" dirty="0">
                      <a:solidFill>
                        <a:srgbClr val="FF0000"/>
                      </a:solidFill>
                    </a:rPr>
                  </a:br>
                  <a:r>
                    <a:rPr lang="ru-RU" sz="1000" b="1" dirty="0">
                      <a:solidFill>
                        <a:srgbClr val="FF0000"/>
                      </a:solidFill>
                    </a:rPr>
                    <a:t>       </a:t>
                  </a:r>
                  <a:r>
                    <a:rPr lang="en-US" sz="1000" b="1" dirty="0">
                      <a:solidFill>
                        <a:srgbClr val="FF0000"/>
                      </a:solidFill>
                    </a:rPr>
                    <a:t>   </a:t>
                  </a:r>
                  <a:r>
                    <a:rPr lang="en-US" sz="1050" b="1" dirty="0">
                      <a:solidFill>
                        <a:srgbClr val="FF0000"/>
                      </a:solidFill>
                    </a:rPr>
                    <a:t> </a:t>
                  </a:r>
                  <a:r>
                    <a:rPr lang="ru-RU" sz="1050" b="1" dirty="0"/>
                    <a:t>+</a:t>
                  </a:r>
                  <a:r>
                    <a:rPr lang="en-US" sz="1050" b="1" dirty="0"/>
                    <a:t> </a:t>
                  </a:r>
                  <a:r>
                    <a:rPr lang="ru-RU" sz="1000" dirty="0"/>
                    <a:t>учет мнения                  </a:t>
                  </a:r>
                  <a:br>
                    <a:rPr lang="ru-RU" sz="1000" dirty="0"/>
                  </a:br>
                  <a:r>
                    <a:rPr lang="ru-RU" sz="1000" dirty="0"/>
                    <a:t>          </a:t>
                  </a:r>
                  <a:r>
                    <a:rPr lang="en-US" sz="1000" dirty="0"/>
                    <a:t>  </a:t>
                  </a:r>
                  <a:r>
                    <a:rPr lang="ru-RU" sz="1000" dirty="0"/>
                    <a:t>выпускников</a:t>
                  </a:r>
                </a:p>
                <a:p>
                  <a:pPr algn="ctr"/>
                  <a:r>
                    <a:rPr lang="ru-RU" sz="1000" dirty="0"/>
                    <a:t> </a:t>
                  </a:r>
                  <a:r>
                    <a:rPr lang="en-US" sz="1000" dirty="0"/>
                    <a:t>            </a:t>
                  </a:r>
                  <a:r>
                    <a:rPr lang="ru-RU" sz="1000" dirty="0"/>
                    <a:t>– </a:t>
                  </a:r>
                  <a:r>
                    <a:rPr lang="ru-RU" sz="1000" b="1" dirty="0">
                      <a:solidFill>
                        <a:srgbClr val="FF0000"/>
                      </a:solidFill>
                    </a:rPr>
                    <a:t>ОБРАЗОВАТ. </a:t>
                  </a:r>
                  <a:br>
                    <a:rPr lang="ru-RU" sz="1000" b="1" dirty="0">
                      <a:solidFill>
                        <a:srgbClr val="FF0000"/>
                      </a:solidFill>
                    </a:rPr>
                  </a:br>
                  <a:r>
                    <a:rPr lang="ru-RU" sz="1000" b="1" dirty="0">
                      <a:solidFill>
                        <a:srgbClr val="FF0000"/>
                      </a:solidFill>
                    </a:rPr>
                    <a:t>               РЕЗ-ТЫ </a:t>
                  </a:r>
                  <a:br>
                    <a:rPr lang="ru-RU" sz="1000" b="1" dirty="0">
                      <a:solidFill>
                        <a:srgbClr val="FF0000"/>
                      </a:solidFill>
                    </a:rPr>
                  </a:br>
                  <a:r>
                    <a:rPr lang="ru-RU" sz="1000" b="1" dirty="0">
                      <a:solidFill>
                        <a:srgbClr val="FF0000"/>
                      </a:solidFill>
                    </a:rPr>
                    <a:t>            </a:t>
                  </a:r>
                  <a:r>
                    <a:rPr lang="ru-RU" sz="1000" dirty="0"/>
                    <a:t>(за посл. 5 лет)</a:t>
                  </a:r>
                </a:p>
              </p:txBody>
            </p:sp>
          </p:grpSp>
        </p:grpSp>
        <p:sp>
          <p:nvSpPr>
            <p:cNvPr id="261" name="Овал 260"/>
            <p:cNvSpPr/>
            <p:nvPr/>
          </p:nvSpPr>
          <p:spPr>
            <a:xfrm>
              <a:off x="6925951" y="3284984"/>
              <a:ext cx="108000" cy="108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/>
            </a:p>
          </p:txBody>
        </p:sp>
      </p:grpSp>
      <p:grpSp>
        <p:nvGrpSpPr>
          <p:cNvPr id="230" name="Группа 270"/>
          <p:cNvGrpSpPr/>
          <p:nvPr/>
        </p:nvGrpSpPr>
        <p:grpSpPr>
          <a:xfrm>
            <a:off x="0" y="6113572"/>
            <a:ext cx="1463863" cy="683254"/>
            <a:chOff x="0" y="6113572"/>
            <a:chExt cx="1463863" cy="683254"/>
          </a:xfrm>
        </p:grpSpPr>
        <p:grpSp>
          <p:nvGrpSpPr>
            <p:cNvPr id="231" name="Группа 143"/>
            <p:cNvGrpSpPr/>
            <p:nvPr/>
          </p:nvGrpSpPr>
          <p:grpSpPr>
            <a:xfrm>
              <a:off x="169573" y="6113572"/>
              <a:ext cx="648072" cy="324036"/>
              <a:chOff x="3851920" y="1916832"/>
              <a:chExt cx="1146170" cy="641602"/>
            </a:xfrm>
          </p:grpSpPr>
          <p:cxnSp>
            <p:nvCxnSpPr>
              <p:cNvPr id="274" name="Прямая со стрелкой 273"/>
              <p:cNvCxnSpPr/>
              <p:nvPr/>
            </p:nvCxnSpPr>
            <p:spPr>
              <a:xfrm>
                <a:off x="4638050" y="1982370"/>
                <a:ext cx="360040" cy="576064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75" name="Прямая соединительная линия 274"/>
              <p:cNvCxnSpPr/>
              <p:nvPr/>
            </p:nvCxnSpPr>
            <p:spPr>
              <a:xfrm>
                <a:off x="3995936" y="1988840"/>
                <a:ext cx="648072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276" name="Овал 275"/>
              <p:cNvSpPr/>
              <p:nvPr/>
            </p:nvSpPr>
            <p:spPr>
              <a:xfrm>
                <a:off x="3851920" y="1916832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00" dirty="0"/>
              </a:p>
            </p:txBody>
          </p:sp>
          <p:cxnSp>
            <p:nvCxnSpPr>
              <p:cNvPr id="277" name="Прямая со стрелкой 276"/>
              <p:cNvCxnSpPr/>
              <p:nvPr/>
            </p:nvCxnSpPr>
            <p:spPr>
              <a:xfrm flipH="1">
                <a:off x="4283968" y="1988840"/>
                <a:ext cx="360040" cy="36004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273" name="Прямоугольник 272"/>
            <p:cNvSpPr/>
            <p:nvPr/>
          </p:nvSpPr>
          <p:spPr>
            <a:xfrm>
              <a:off x="0" y="6381328"/>
              <a:ext cx="1463863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050" b="1" dirty="0"/>
                <a:t>Переходный период  </a:t>
              </a:r>
              <a:br>
                <a:rPr lang="ru-RU" sz="1050" b="1" dirty="0"/>
              </a:br>
              <a:r>
                <a:rPr lang="ru-RU" sz="1050" b="1" dirty="0"/>
                <a:t>- 5 лет</a:t>
              </a:r>
            </a:p>
          </p:txBody>
        </p:sp>
      </p:grpSp>
      <p:grpSp>
        <p:nvGrpSpPr>
          <p:cNvPr id="232" name="Группа 277"/>
          <p:cNvGrpSpPr/>
          <p:nvPr/>
        </p:nvGrpSpPr>
        <p:grpSpPr>
          <a:xfrm>
            <a:off x="6948266" y="1858292"/>
            <a:ext cx="2165919" cy="2578820"/>
            <a:chOff x="6948264" y="1858292"/>
            <a:chExt cx="2165919" cy="2578820"/>
          </a:xfrm>
        </p:grpSpPr>
        <p:cxnSp>
          <p:nvCxnSpPr>
            <p:cNvPr id="279" name="Прямая соединительная линия 278"/>
            <p:cNvCxnSpPr>
              <a:stCxn id="287" idx="6"/>
            </p:cNvCxnSpPr>
            <p:nvPr/>
          </p:nvCxnSpPr>
          <p:spPr>
            <a:xfrm>
              <a:off x="7092280" y="1988840"/>
              <a:ext cx="799708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280" name="Овал 279"/>
            <p:cNvSpPr/>
            <p:nvPr/>
          </p:nvSpPr>
          <p:spPr>
            <a:xfrm>
              <a:off x="8316416" y="2492896"/>
              <a:ext cx="108000" cy="108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/>
            </a:p>
          </p:txBody>
        </p:sp>
        <p:grpSp>
          <p:nvGrpSpPr>
            <p:cNvPr id="233" name="Группа 194"/>
            <p:cNvGrpSpPr/>
            <p:nvPr/>
          </p:nvGrpSpPr>
          <p:grpSpPr>
            <a:xfrm>
              <a:off x="6948264" y="1858292"/>
              <a:ext cx="2165919" cy="2578820"/>
              <a:chOff x="6948264" y="1858292"/>
              <a:chExt cx="2165919" cy="2578820"/>
            </a:xfrm>
          </p:grpSpPr>
          <p:sp>
            <p:nvSpPr>
              <p:cNvPr id="282" name="TextBox 281"/>
              <p:cNvSpPr txBox="1"/>
              <p:nvPr/>
            </p:nvSpPr>
            <p:spPr>
              <a:xfrm>
                <a:off x="7136840" y="2350531"/>
                <a:ext cx="1255242" cy="29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800"/>
                  </a:lnSpc>
                </a:pPr>
                <a:r>
                  <a:rPr lang="ru-RU" sz="1000" dirty="0"/>
                  <a:t>Действ. </a:t>
                </a:r>
                <a:br>
                  <a:rPr lang="ru-RU" sz="1000" dirty="0"/>
                </a:br>
                <a:r>
                  <a:rPr lang="ru-RU" sz="1000" dirty="0"/>
                  <a:t>модель  </a:t>
                </a:r>
                <a:r>
                  <a:rPr lang="ru-RU" dirty="0"/>
                  <a:t>А</a:t>
                </a:r>
                <a:endParaRPr lang="ru-RU" sz="2800" dirty="0"/>
              </a:p>
            </p:txBody>
          </p:sp>
          <p:sp>
            <p:nvSpPr>
              <p:cNvPr id="283" name="TextBox 282"/>
              <p:cNvSpPr txBox="1"/>
              <p:nvPr/>
            </p:nvSpPr>
            <p:spPr>
              <a:xfrm>
                <a:off x="7221937" y="2590453"/>
                <a:ext cx="1382511" cy="1846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000" dirty="0"/>
                  <a:t>            – </a:t>
                </a:r>
                <a:r>
                  <a:rPr lang="ru-RU" sz="1400" b="1" u="sng" dirty="0">
                    <a:solidFill>
                      <a:srgbClr val="FF0000"/>
                    </a:solidFill>
                  </a:rPr>
                  <a:t>ЕФОМ </a:t>
                </a:r>
                <a:endParaRPr lang="ru-RU" sz="1000" b="1" u="sng" dirty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sz="1000" dirty="0"/>
                  <a:t>              </a:t>
                </a:r>
                <a:r>
                  <a:rPr lang="ru-RU" sz="1000" dirty="0"/>
                  <a:t> </a:t>
                </a:r>
                <a:r>
                  <a:rPr lang="ru-RU" sz="1000" dirty="0">
                    <a:latin typeface="Sylfaen"/>
                  </a:rPr>
                  <a:t>● </a:t>
                </a:r>
                <a:r>
                  <a:rPr lang="ru-RU" sz="1000" dirty="0"/>
                  <a:t>Метод. К., </a:t>
                </a:r>
                <a:br>
                  <a:rPr lang="ru-RU" sz="1000" dirty="0"/>
                </a:br>
                <a:r>
                  <a:rPr lang="ru-RU" sz="1000" dirty="0"/>
                  <a:t> </a:t>
                </a:r>
                <a:r>
                  <a:rPr lang="en-US" sz="1000" dirty="0"/>
                  <a:t>       </a:t>
                </a:r>
                <a:r>
                  <a:rPr lang="ru-RU" sz="1000" dirty="0">
                    <a:latin typeface="Sylfaen"/>
                  </a:rPr>
                  <a:t>● </a:t>
                </a:r>
                <a:r>
                  <a:rPr lang="ru-RU" sz="1000" dirty="0"/>
                  <a:t>ПП. К.,</a:t>
                </a:r>
              </a:p>
              <a:p>
                <a:pPr algn="ctr"/>
                <a:r>
                  <a:rPr lang="ru-RU" sz="1000" dirty="0"/>
                  <a:t> </a:t>
                </a:r>
                <a:r>
                  <a:rPr lang="en-US" sz="1000" dirty="0"/>
                  <a:t>           </a:t>
                </a:r>
                <a:r>
                  <a:rPr lang="ru-RU" sz="1000" dirty="0">
                    <a:latin typeface="Sylfaen"/>
                  </a:rPr>
                  <a:t>● </a:t>
                </a:r>
                <a:r>
                  <a:rPr lang="ru-RU" sz="1000" dirty="0"/>
                  <a:t>Комм. К.</a:t>
                </a:r>
              </a:p>
              <a:p>
                <a:pPr algn="ctr"/>
                <a:r>
                  <a:rPr lang="ru-RU" sz="1000" dirty="0"/>
                  <a:t> </a:t>
                </a:r>
                <a:r>
                  <a:rPr lang="en-US" sz="1000" dirty="0"/>
                  <a:t>       </a:t>
                </a:r>
                <a:r>
                  <a:rPr lang="ru-RU" sz="1000" dirty="0"/>
                  <a:t>– </a:t>
                </a:r>
                <a:r>
                  <a:rPr lang="ru-RU" sz="1000" b="1" dirty="0">
                    <a:solidFill>
                      <a:srgbClr val="FF0000"/>
                    </a:solidFill>
                  </a:rPr>
                  <a:t>СПРАВКА</a:t>
                </a:r>
                <a:br>
                  <a:rPr lang="ru-RU" sz="1000" b="1" dirty="0">
                    <a:solidFill>
                      <a:srgbClr val="FF0000"/>
                    </a:solidFill>
                  </a:rPr>
                </a:br>
                <a:r>
                  <a:rPr lang="ru-RU" sz="1000" b="1" dirty="0">
                    <a:solidFill>
                      <a:srgbClr val="FF0000"/>
                    </a:solidFill>
                  </a:rPr>
                  <a:t>              работодателя </a:t>
                </a:r>
                <a:br>
                  <a:rPr lang="ru-RU" sz="1000" b="1" dirty="0">
                    <a:solidFill>
                      <a:srgbClr val="FF0000"/>
                    </a:solidFill>
                  </a:rPr>
                </a:br>
                <a:r>
                  <a:rPr lang="ru-RU" sz="1000" b="1" dirty="0">
                    <a:solidFill>
                      <a:srgbClr val="FF0000"/>
                    </a:solidFill>
                  </a:rPr>
                  <a:t>       </a:t>
                </a:r>
                <a:r>
                  <a:rPr lang="en-US" sz="1000" b="1" dirty="0">
                    <a:solidFill>
                      <a:srgbClr val="FF0000"/>
                    </a:solidFill>
                  </a:rPr>
                  <a:t>       </a:t>
                </a:r>
                <a:r>
                  <a:rPr lang="ru-RU" sz="1000" dirty="0"/>
                  <a:t> </a:t>
                </a:r>
                <a:r>
                  <a:rPr lang="ru-RU" sz="1050" b="1" dirty="0"/>
                  <a:t>+</a:t>
                </a:r>
                <a:r>
                  <a:rPr lang="ru-RU" sz="1000" dirty="0"/>
                  <a:t> учет мнения                  </a:t>
                </a:r>
                <a:br>
                  <a:rPr lang="ru-RU" sz="1000" dirty="0"/>
                </a:br>
                <a:r>
                  <a:rPr lang="ru-RU" sz="1000" dirty="0"/>
                  <a:t>         </a:t>
                </a:r>
                <a:r>
                  <a:rPr lang="en-US" sz="1000" dirty="0"/>
                  <a:t>      </a:t>
                </a:r>
                <a:r>
                  <a:rPr lang="ru-RU" sz="1000" dirty="0"/>
                  <a:t> выпускников </a:t>
                </a:r>
              </a:p>
              <a:p>
                <a:pPr algn="ctr"/>
                <a:r>
                  <a:rPr lang="ru-RU" sz="1000" dirty="0"/>
                  <a:t> </a:t>
                </a:r>
                <a:r>
                  <a:rPr lang="en-US" sz="1000" dirty="0"/>
                  <a:t>             </a:t>
                </a:r>
                <a:r>
                  <a:rPr lang="ru-RU" sz="1000" dirty="0"/>
                  <a:t>– </a:t>
                </a:r>
                <a:r>
                  <a:rPr lang="ru-RU" sz="1000" b="1" dirty="0">
                    <a:solidFill>
                      <a:srgbClr val="FF0000"/>
                    </a:solidFill>
                  </a:rPr>
                  <a:t>ОБРАЗОВАТ. </a:t>
                </a:r>
                <a:br>
                  <a:rPr lang="ru-RU" sz="1000" b="1" dirty="0">
                    <a:solidFill>
                      <a:srgbClr val="FF0000"/>
                    </a:solidFill>
                  </a:rPr>
                </a:br>
                <a:r>
                  <a:rPr lang="ru-RU" sz="1000" b="1" dirty="0">
                    <a:solidFill>
                      <a:srgbClr val="FF0000"/>
                    </a:solidFill>
                  </a:rPr>
                  <a:t>               РЕЗ-ТЫ </a:t>
                </a:r>
                <a:br>
                  <a:rPr lang="ru-RU" sz="1000" b="1" dirty="0">
                    <a:solidFill>
                      <a:srgbClr val="FF0000"/>
                    </a:solidFill>
                  </a:rPr>
                </a:br>
                <a:r>
                  <a:rPr lang="ru-RU" sz="1000" b="1" dirty="0">
                    <a:solidFill>
                      <a:srgbClr val="FF0000"/>
                    </a:solidFill>
                  </a:rPr>
                  <a:t>            </a:t>
                </a:r>
                <a:r>
                  <a:rPr lang="ru-RU" sz="1000" dirty="0"/>
                  <a:t>(за посл. 5 лет)</a:t>
                </a:r>
              </a:p>
            </p:txBody>
          </p:sp>
          <p:grpSp>
            <p:nvGrpSpPr>
              <p:cNvPr id="234" name="Группа 149"/>
              <p:cNvGrpSpPr/>
              <p:nvPr/>
            </p:nvGrpSpPr>
            <p:grpSpPr>
              <a:xfrm>
                <a:off x="6948264" y="1858292"/>
                <a:ext cx="2165919" cy="706612"/>
                <a:chOff x="6948264" y="1858292"/>
                <a:chExt cx="2165919" cy="706612"/>
              </a:xfrm>
            </p:grpSpPr>
            <p:cxnSp>
              <p:nvCxnSpPr>
                <p:cNvPr id="285" name="Прямая со стрелкой 284"/>
                <p:cNvCxnSpPr/>
                <p:nvPr/>
              </p:nvCxnSpPr>
              <p:spPr>
                <a:xfrm flipH="1">
                  <a:off x="7524328" y="1988840"/>
                  <a:ext cx="360040" cy="360040"/>
                </a:xfrm>
                <a:prstGeom prst="straightConnector1">
                  <a:avLst/>
                </a:prstGeom>
                <a:ln>
                  <a:solidFill>
                    <a:srgbClr val="00B050"/>
                  </a:solidFill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Прямая со стрелкой 285"/>
                <p:cNvCxnSpPr/>
                <p:nvPr/>
              </p:nvCxnSpPr>
              <p:spPr>
                <a:xfrm>
                  <a:off x="7884368" y="1988840"/>
                  <a:ext cx="360040" cy="576064"/>
                </a:xfrm>
                <a:prstGeom prst="straightConnector1">
                  <a:avLst/>
                </a:prstGeom>
                <a:ln>
                  <a:solidFill>
                    <a:srgbClr val="00B050"/>
                  </a:solidFill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287" name="Овал 286"/>
                <p:cNvSpPr/>
                <p:nvPr/>
              </p:nvSpPr>
              <p:spPr>
                <a:xfrm>
                  <a:off x="6948264" y="1916832"/>
                  <a:ext cx="144016" cy="144016"/>
                </a:xfrm>
                <a:prstGeom prst="ellipse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900" dirty="0"/>
                </a:p>
              </p:txBody>
            </p:sp>
            <p:sp>
              <p:nvSpPr>
                <p:cNvPr id="288" name="TextBox 287"/>
                <p:cNvSpPr txBox="1"/>
                <p:nvPr/>
              </p:nvSpPr>
              <p:spPr>
                <a:xfrm>
                  <a:off x="7385991" y="1858292"/>
                  <a:ext cx="172819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200" b="1" dirty="0">
                      <a:solidFill>
                        <a:srgbClr val="002060"/>
                      </a:solidFill>
                    </a:rPr>
                    <a:t>ВЫБОР</a:t>
                  </a:r>
                </a:p>
              </p:txBody>
            </p:sp>
          </p:grpSp>
        </p:grpSp>
      </p:grpSp>
      <p:grpSp>
        <p:nvGrpSpPr>
          <p:cNvPr id="235" name="Группа 288"/>
          <p:cNvGrpSpPr/>
          <p:nvPr/>
        </p:nvGrpSpPr>
        <p:grpSpPr>
          <a:xfrm>
            <a:off x="4283974" y="5589253"/>
            <a:ext cx="4536503" cy="710207"/>
            <a:chOff x="4283968" y="5589241"/>
            <a:chExt cx="4536503" cy="710207"/>
          </a:xfrm>
        </p:grpSpPr>
        <p:sp>
          <p:nvSpPr>
            <p:cNvPr id="290" name="Правая фигурная скобка 289"/>
            <p:cNvSpPr/>
            <p:nvPr/>
          </p:nvSpPr>
          <p:spPr>
            <a:xfrm rot="5400000">
              <a:off x="6404555" y="3619254"/>
              <a:ext cx="445930" cy="4385903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1" name="TextBox 290"/>
            <p:cNvSpPr txBox="1"/>
            <p:nvPr/>
          </p:nvSpPr>
          <p:spPr>
            <a:xfrm>
              <a:off x="4283968" y="5899338"/>
              <a:ext cx="39683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/>
                <a:t>Самодиагностика + ДПО по выявленным дефицитам</a:t>
              </a:r>
            </a:p>
            <a:p>
              <a:pPr algn="ctr"/>
              <a:r>
                <a:rPr lang="ru-RU" sz="1000" dirty="0"/>
                <a:t> при содействии </a:t>
              </a:r>
              <a:r>
                <a:rPr lang="ru-RU" sz="1000" b="1" dirty="0"/>
                <a:t>Ассоциаций</a:t>
              </a:r>
              <a:r>
                <a:rPr lang="ru-RU" sz="1000" dirty="0"/>
                <a:t> ( предметных, выпускников и др.)</a:t>
              </a:r>
            </a:p>
          </p:txBody>
        </p:sp>
        <p:sp>
          <p:nvSpPr>
            <p:cNvPr id="292" name="Овал 291"/>
            <p:cNvSpPr/>
            <p:nvPr/>
          </p:nvSpPr>
          <p:spPr>
            <a:xfrm>
              <a:off x="4687138" y="5974670"/>
              <a:ext cx="108000" cy="108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/>
            </a:p>
          </p:txBody>
        </p:sp>
      </p:grpSp>
      <p:grpSp>
        <p:nvGrpSpPr>
          <p:cNvPr id="236" name="Группа 292"/>
          <p:cNvGrpSpPr/>
          <p:nvPr/>
        </p:nvGrpSpPr>
        <p:grpSpPr>
          <a:xfrm>
            <a:off x="4644011" y="6315671"/>
            <a:ext cx="3240358" cy="322093"/>
            <a:chOff x="4499992" y="6381328"/>
            <a:chExt cx="3600400" cy="371994"/>
          </a:xfrm>
        </p:grpSpPr>
        <p:sp>
          <p:nvSpPr>
            <p:cNvPr id="294" name="Прямоугольник 293"/>
            <p:cNvSpPr/>
            <p:nvPr/>
          </p:nvSpPr>
          <p:spPr>
            <a:xfrm>
              <a:off x="4534400" y="6460067"/>
              <a:ext cx="623747" cy="2932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050" b="1" dirty="0" err="1"/>
                <a:t>КИМы</a:t>
              </a:r>
              <a:endParaRPr lang="ru-RU" sz="1050" b="1" dirty="0"/>
            </a:p>
          </p:txBody>
        </p:sp>
        <p:sp>
          <p:nvSpPr>
            <p:cNvPr id="295" name="Прямоугольник 294"/>
            <p:cNvSpPr/>
            <p:nvPr/>
          </p:nvSpPr>
          <p:spPr>
            <a:xfrm>
              <a:off x="5243600" y="6460067"/>
              <a:ext cx="936104" cy="293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050" b="1" dirty="0"/>
                <a:t>Эксперты</a:t>
              </a:r>
            </a:p>
          </p:txBody>
        </p:sp>
        <p:sp>
          <p:nvSpPr>
            <p:cNvPr id="296" name="Овал 295"/>
            <p:cNvSpPr/>
            <p:nvPr/>
          </p:nvSpPr>
          <p:spPr>
            <a:xfrm>
              <a:off x="5270896" y="6525344"/>
              <a:ext cx="108000" cy="108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/>
            </a:p>
          </p:txBody>
        </p:sp>
        <p:sp>
          <p:nvSpPr>
            <p:cNvPr id="297" name="Овал 296"/>
            <p:cNvSpPr/>
            <p:nvPr/>
          </p:nvSpPr>
          <p:spPr>
            <a:xfrm>
              <a:off x="4499992" y="6525344"/>
              <a:ext cx="108000" cy="108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/>
            </a:p>
          </p:txBody>
        </p:sp>
        <p:sp>
          <p:nvSpPr>
            <p:cNvPr id="298" name="Прямоугольник 297"/>
            <p:cNvSpPr/>
            <p:nvPr/>
          </p:nvSpPr>
          <p:spPr>
            <a:xfrm>
              <a:off x="5868144" y="6460067"/>
              <a:ext cx="2232248" cy="293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050" b="1" dirty="0"/>
                <a:t>В составе </a:t>
              </a:r>
              <a:r>
                <a:rPr lang="ru-RU" sz="1050" b="1" dirty="0" err="1"/>
                <a:t>Атт.комиссии</a:t>
              </a:r>
              <a:endParaRPr lang="ru-RU" sz="1050" b="1" dirty="0"/>
            </a:p>
          </p:txBody>
        </p:sp>
        <p:cxnSp>
          <p:nvCxnSpPr>
            <p:cNvPr id="299" name="Прямая со стрелкой 298"/>
            <p:cNvCxnSpPr/>
            <p:nvPr/>
          </p:nvCxnSpPr>
          <p:spPr>
            <a:xfrm flipH="1">
              <a:off x="5004048" y="6381328"/>
              <a:ext cx="1080120" cy="1440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Прямая со стрелкой 299"/>
            <p:cNvCxnSpPr/>
            <p:nvPr/>
          </p:nvCxnSpPr>
          <p:spPr>
            <a:xfrm flipH="1">
              <a:off x="5868144" y="6381328"/>
              <a:ext cx="216024" cy="1440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Прямая со стрелкой 300"/>
            <p:cNvCxnSpPr/>
            <p:nvPr/>
          </p:nvCxnSpPr>
          <p:spPr>
            <a:xfrm>
              <a:off x="6084168" y="6381328"/>
              <a:ext cx="432048" cy="1440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" name="Группа 314"/>
          <p:cNvGrpSpPr/>
          <p:nvPr/>
        </p:nvGrpSpPr>
        <p:grpSpPr>
          <a:xfrm>
            <a:off x="2555778" y="3356992"/>
            <a:ext cx="1224136" cy="553998"/>
            <a:chOff x="2555776" y="3356992"/>
            <a:chExt cx="1224136" cy="553998"/>
          </a:xfrm>
        </p:grpSpPr>
        <p:sp>
          <p:nvSpPr>
            <p:cNvPr id="210" name="TextBox 209"/>
            <p:cNvSpPr txBox="1"/>
            <p:nvPr/>
          </p:nvSpPr>
          <p:spPr>
            <a:xfrm>
              <a:off x="2555776" y="3356992"/>
              <a:ext cx="122413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/>
                <a:t>Сертификат</a:t>
              </a:r>
              <a:r>
                <a:rPr lang="ru-RU" sz="1000" dirty="0"/>
                <a:t> допуска к </a:t>
              </a:r>
              <a:r>
                <a:rPr lang="ru-RU" sz="1000" dirty="0" err="1"/>
                <a:t>пед.деятельности</a:t>
              </a:r>
              <a:endParaRPr lang="ru-RU" sz="1000" dirty="0"/>
            </a:p>
          </p:txBody>
        </p:sp>
        <p:sp>
          <p:nvSpPr>
            <p:cNvPr id="314" name="Овал 313"/>
            <p:cNvSpPr>
              <a:spLocks noChangeAspect="1"/>
            </p:cNvSpPr>
            <p:nvPr/>
          </p:nvSpPr>
          <p:spPr>
            <a:xfrm>
              <a:off x="2555776" y="3761055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7337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200" b="1" dirty="0" smtClean="0"/>
              <a:t>Анализ опыта управления «учительским ростом» в Красноярском крае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отсутствуют мотивационные механизмы приращения квалификаций учителем  (нет «владельца оценивания» итогов ПК «на рабочем месте»)</a:t>
            </a:r>
          </a:p>
          <a:p>
            <a:pPr lvl="0"/>
            <a:r>
              <a:rPr lang="ru-RU" dirty="0" smtClean="0"/>
              <a:t>нет нормативного обустройства (на федеральном уровне) …..специализированных умений, сформированных в ходе ПК на  площадках стажерских практик – (надо ли сертифицировать на региональном уровне?) </a:t>
            </a:r>
          </a:p>
          <a:p>
            <a:pPr lvl="0"/>
            <a:r>
              <a:rPr lang="ru-RU" dirty="0" smtClean="0"/>
              <a:t>есть опыт корпоративного управления квалификацией и результативностью педагогических кадров (аттестация и эффективный контракт на основе профессионального стандарта) </a:t>
            </a:r>
            <a:r>
              <a:rPr lang="ru-RU" dirty="0" err="1" smtClean="0"/>
              <a:t>пилотных</a:t>
            </a:r>
            <a:r>
              <a:rPr lang="ru-RU" dirty="0" smtClean="0"/>
              <a:t> организаций, но нет  процесса (механизма) масштабирования и/или тиражирования.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КОРПОРАТИВНЫЕ СИСТЕМЫ ОЦЕНКИ КВАЛИФИКАЦИИ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1. Практика корпоративных систем оценки  квалификации педагогов на основе профессионального стандарта педагога </a:t>
            </a:r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sz="2400" i="1" dirty="0" smtClean="0"/>
              <a:t>(Красноярск, Канск, Дивногорск)</a:t>
            </a:r>
          </a:p>
          <a:p>
            <a:pPr>
              <a:buNone/>
            </a:pPr>
            <a:r>
              <a:rPr lang="ru-RU" i="1" dirty="0" smtClean="0"/>
              <a:t>2. Практика введения  корпоративных моделей оценки качества и эффективности деятельности педагогов </a:t>
            </a:r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sz="2400" i="1" dirty="0" smtClean="0"/>
              <a:t>(Красноярск, Иланский район)</a:t>
            </a:r>
            <a:endParaRPr lang="ru-RU" sz="24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486</Words>
  <Application>Microsoft Office PowerPoint</Application>
  <PresentationFormat>Экран (4:3)</PresentationFormat>
  <Paragraphs>123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Sylfaen</vt:lpstr>
      <vt:lpstr>Times New Roman</vt:lpstr>
      <vt:lpstr>Тема Office</vt:lpstr>
      <vt:lpstr>Презентация PowerPoint</vt:lpstr>
      <vt:lpstr>ЦЕЛЕВЫЕ ОРИЕНТИРЫ </vt:lpstr>
      <vt:lpstr>ДОКУМЕНТЫ 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опыта управления «учительским ростом» в Красноярском крае </vt:lpstr>
      <vt:lpstr>КОРПОРАТИВНЫЕ СИСТЕМЫ ОЦЕНКИ КВАЛИФИКАЦИИ </vt:lpstr>
      <vt:lpstr>Презентация PowerPoint</vt:lpstr>
      <vt:lpstr>Стратегические направления и задачи развития системы образования Красноярского края на краткосрочную  (среднесрочную) перспективу</vt:lpstr>
    </vt:vector>
  </TitlesOfParts>
  <Company>Министерство образования и науки Красноясркого кра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grushenkov</dc:creator>
  <cp:lastModifiedBy>Пользователь Windows</cp:lastModifiedBy>
  <cp:revision>4</cp:revision>
  <dcterms:created xsi:type="dcterms:W3CDTF">2018-06-20T12:15:45Z</dcterms:created>
  <dcterms:modified xsi:type="dcterms:W3CDTF">2020-02-19T05:45:43Z</dcterms:modified>
</cp:coreProperties>
</file>