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76" r:id="rId3"/>
    <p:sldId id="259" r:id="rId4"/>
    <p:sldId id="258" r:id="rId5"/>
    <p:sldId id="277" r:id="rId6"/>
    <p:sldId id="260" r:id="rId7"/>
    <p:sldId id="264" r:id="rId8"/>
    <p:sldId id="265" r:id="rId9"/>
    <p:sldId id="261" r:id="rId10"/>
    <p:sldId id="262" r:id="rId11"/>
    <p:sldId id="273" r:id="rId12"/>
    <p:sldId id="266" r:id="rId13"/>
    <p:sldId id="270" r:id="rId14"/>
    <p:sldId id="271" r:id="rId15"/>
    <p:sldId id="267" r:id="rId16"/>
    <p:sldId id="268" r:id="rId17"/>
    <p:sldId id="274" r:id="rId18"/>
    <p:sldId id="269" r:id="rId19"/>
    <p:sldId id="275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02.12.2019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43811"/>
            <a:ext cx="8229600" cy="4525963"/>
          </a:xfrm>
        </p:spPr>
        <p:txBody>
          <a:bodyPr/>
          <a:lstStyle/>
          <a:p>
            <a:pPr marL="0" indent="0" algn="just">
              <a:buNone/>
            </a:pPr>
            <a:r>
              <a:rPr lang="ru-RU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Основополагающим умением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которое приобретает ученик в школе, </a:t>
            </a:r>
            <a:r>
              <a:rPr lang="ru-RU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является 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чтение,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и от того, как он им владеет, напрямую </a:t>
            </a:r>
            <a:r>
              <a:rPr lang="ru-RU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завися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т не только его </a:t>
            </a:r>
            <a:r>
              <a:rPr lang="ru-RU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академические успехи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в школе, но и </a:t>
            </a:r>
            <a:r>
              <a:rPr lang="ru-RU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профессиональные достижения в последующей жизни. </a:t>
            </a:r>
          </a:p>
          <a:p>
            <a:endParaRPr lang="ru-RU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116" t="38691" r="26709" b="26587"/>
          <a:stretch/>
        </p:blipFill>
        <p:spPr bwMode="auto">
          <a:xfrm>
            <a:off x="395536" y="2852936"/>
            <a:ext cx="8389551" cy="37075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100199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260648"/>
            <a:ext cx="8229600" cy="6480720"/>
          </a:xfrm>
        </p:spPr>
        <p:txBody>
          <a:bodyPr>
            <a:normAutofit fontScale="55000" lnSpcReduction="20000"/>
          </a:bodyPr>
          <a:lstStyle/>
          <a:p>
            <a:pPr marL="0" indent="0" algn="just">
              <a:buNone/>
            </a:pPr>
            <a:r>
              <a:rPr lang="ru-RU" sz="5100" dirty="0" smtClean="0">
                <a:latin typeface="Times New Roman" pitchFamily="18" charset="0"/>
                <a:cs typeface="Times New Roman" pitchFamily="18" charset="0"/>
              </a:rPr>
              <a:t>Важнейшими </a:t>
            </a:r>
            <a:r>
              <a:rPr lang="ru-RU" sz="5100" dirty="0">
                <a:latin typeface="Times New Roman" pitchFamily="18" charset="0"/>
                <a:cs typeface="Times New Roman" pitchFamily="18" charset="0"/>
              </a:rPr>
              <a:t>составляющими читательской деятельности, поддающимися измерению, являются читательские </a:t>
            </a:r>
            <a:r>
              <a:rPr lang="ru-RU" sz="51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действия </a:t>
            </a:r>
            <a:r>
              <a:rPr lang="ru-RU" sz="51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(умения) </a:t>
            </a:r>
            <a:r>
              <a:rPr lang="ru-RU" sz="5100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5100" dirty="0">
                <a:latin typeface="Times New Roman" pitchFamily="18" charset="0"/>
                <a:cs typeface="Times New Roman" pitchFamily="18" charset="0"/>
              </a:rPr>
              <a:t>те задачи и </a:t>
            </a:r>
            <a:r>
              <a:rPr lang="ru-RU" sz="5100" dirty="0" smtClean="0">
                <a:latin typeface="Times New Roman" pitchFamily="18" charset="0"/>
                <a:cs typeface="Times New Roman" pitchFamily="18" charset="0"/>
              </a:rPr>
              <a:t>способы </a:t>
            </a:r>
            <a:r>
              <a:rPr lang="ru-RU" sz="5100" dirty="0">
                <a:latin typeface="Times New Roman" pitchFamily="18" charset="0"/>
                <a:cs typeface="Times New Roman" pitchFamily="18" charset="0"/>
              </a:rPr>
              <a:t>их решения, которые использует читатель для того, чтобы проложить собственный путь по тексту и между </a:t>
            </a:r>
            <a:r>
              <a:rPr lang="ru-RU" sz="5100" dirty="0" smtClean="0">
                <a:latin typeface="Times New Roman" pitchFamily="18" charset="0"/>
                <a:cs typeface="Times New Roman" pitchFamily="18" charset="0"/>
              </a:rPr>
              <a:t>текстами.</a:t>
            </a:r>
          </a:p>
          <a:p>
            <a:pPr marL="0" indent="0" algn="just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sz="4400" b="1" dirty="0">
                <a:latin typeface="Times New Roman" pitchFamily="18" charset="0"/>
                <a:cs typeface="Times New Roman" pitchFamily="18" charset="0"/>
              </a:rPr>
              <a:t>Читательские умения, соответствующие выделенным группам читательских действий</a:t>
            </a:r>
          </a:p>
          <a:p>
            <a:pPr marL="0" indent="0" algn="just">
              <a:buNone/>
            </a:pPr>
            <a:endParaRPr lang="ru-RU" sz="4400" b="1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sz="4400" b="1" dirty="0">
                <a:latin typeface="Times New Roman" pitchFamily="18" charset="0"/>
                <a:cs typeface="Times New Roman" pitchFamily="18" charset="0"/>
              </a:rPr>
              <a:t> 1. Находить и извлекать информацию </a:t>
            </a:r>
          </a:p>
          <a:p>
            <a:pPr algn="just"/>
            <a:endParaRPr lang="ru-RU" sz="4400" b="1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sz="4400" b="1" dirty="0">
                <a:latin typeface="Times New Roman" pitchFamily="18" charset="0"/>
                <a:cs typeface="Times New Roman" pitchFamily="18" charset="0"/>
              </a:rPr>
              <a:t>2. Интегрировать и интерпретировать информацию</a:t>
            </a:r>
          </a:p>
          <a:p>
            <a:pPr algn="just"/>
            <a:endParaRPr lang="ru-RU" sz="4400" b="1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sz="4400" b="1" dirty="0">
                <a:latin typeface="Times New Roman" pitchFamily="18" charset="0"/>
                <a:cs typeface="Times New Roman" pitchFamily="18" charset="0"/>
              </a:rPr>
              <a:t>3. Осмысливать и оценивать содержание и форму текста </a:t>
            </a:r>
          </a:p>
          <a:p>
            <a:pPr algn="just"/>
            <a:endParaRPr lang="ru-RU" sz="4400" b="1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sz="4400" b="1" dirty="0">
                <a:latin typeface="Times New Roman" pitchFamily="18" charset="0"/>
                <a:cs typeface="Times New Roman" pitchFamily="18" charset="0"/>
              </a:rPr>
              <a:t>4. Использовать информацию из </a:t>
            </a: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текста</a:t>
            </a:r>
            <a:endParaRPr lang="ru-RU" sz="44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2072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95536" y="1340768"/>
            <a:ext cx="7704856" cy="1307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Кто может повлиять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на уровень читательской грамотности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школьников?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6066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692696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Выделен ряд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факторов, которые могут повлиять на формирование читательской грамотности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Факторы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уровня школы; 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Факторы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уровня учителя; 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- Факторы уровня ученика.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3116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95536" y="404664"/>
            <a:ext cx="822585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Факторы уровня школы подразумевают под собой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то, как учебное заведение должно выстраивать образовательный процесс, чтобы обеспечивать формирование читательской грамотности.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Школа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должна: </a:t>
            </a:r>
          </a:p>
          <a:p>
            <a:pPr marL="342900" indent="-342900" algn="just">
              <a:buFontTx/>
              <a:buChar char="-"/>
            </a:pP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Строить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обучение по гарантированным и жизнеспособным учебным программам, которые обеспечивают работу с информацией;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Tx/>
              <a:buChar char="-"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Tx/>
              <a:buChar char="-"/>
            </a:pP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Ставить </a:t>
            </a:r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перед собой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содержательные образовательные цели, которые в свою очередь принесут удовлетворенность участников образовательного процесса в освоении читательской грамотности;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Tx/>
              <a:buChar char="-"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7568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11560" y="260648"/>
            <a:ext cx="8136904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 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Обеспечить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включенность родителей в образовательный процесс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обучения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чтению и читательской грамотности;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Tx/>
              <a:buChar char="-"/>
            </a:pP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Гарантировать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безопасную и упорядоченную среду образовательного процесса, которая положительно влияет на формирование читательской грамотности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Tx/>
              <a:buChar char="-"/>
            </a:pP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Обеспечивать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стремление успеха у участников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образовательного процесса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взаимопонимание и согласованность действий учителей, учеников и родителей;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Tx/>
              <a:buChar char="-"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Обеспечить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оформление образовательного пространства, в контексте работы с текстом, с информацией. В классе должны присутствовать важные элементы, создающие живую учебную атмосферу: выставки детских работ, плакаты, схемы, классные библиотеки, познавательная информация.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8923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95536" y="197346"/>
            <a:ext cx="8568952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300" b="1" dirty="0">
                <a:latin typeface="Times New Roman" pitchFamily="18" charset="0"/>
                <a:cs typeface="Times New Roman" pitchFamily="18" charset="0"/>
              </a:rPr>
              <a:t>Факторы уровня учителя </a:t>
            </a:r>
            <a:r>
              <a:rPr lang="ru-RU" sz="2300" dirty="0">
                <a:latin typeface="Times New Roman" pitchFamily="18" charset="0"/>
                <a:cs typeface="Times New Roman" pitchFamily="18" charset="0"/>
              </a:rPr>
              <a:t>включают в себя то, как учитель должен планировать работу, которая будет обеспечивать формирование читательской грамотности. </a:t>
            </a:r>
            <a:endParaRPr lang="ru-RU" sz="23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300" b="1" dirty="0" smtClean="0">
                <a:latin typeface="Times New Roman" pitchFamily="18" charset="0"/>
                <a:cs typeface="Times New Roman" pitchFamily="18" charset="0"/>
              </a:rPr>
              <a:t>Учитель </a:t>
            </a:r>
            <a:r>
              <a:rPr lang="ru-RU" sz="2300" b="1" dirty="0">
                <a:latin typeface="Times New Roman" pitchFamily="18" charset="0"/>
                <a:cs typeface="Times New Roman" pitchFamily="18" charset="0"/>
              </a:rPr>
              <a:t>должен: </a:t>
            </a:r>
          </a:p>
          <a:p>
            <a:pPr algn="just"/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3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Применять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300" dirty="0">
                <a:latin typeface="Times New Roman" pitchFamily="18" charset="0"/>
                <a:cs typeface="Times New Roman" pitchFamily="18" charset="0"/>
              </a:rPr>
              <a:t>в своей работе основные стратегии по формированию читательской грамотности; </a:t>
            </a:r>
          </a:p>
          <a:p>
            <a:pPr algn="just"/>
            <a:r>
              <a:rPr lang="ru-RU" sz="23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3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Использовать</a:t>
            </a:r>
            <a:r>
              <a:rPr lang="ru-RU" sz="2300" dirty="0">
                <a:latin typeface="Times New Roman" pitchFamily="18" charset="0"/>
                <a:cs typeface="Times New Roman" pitchFamily="18" charset="0"/>
              </a:rPr>
              <a:t> программы и пособия, обеспечивающие работу с информацией; </a:t>
            </a:r>
          </a:p>
          <a:p>
            <a:pPr algn="just"/>
            <a:r>
              <a:rPr lang="ru-RU" sz="23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3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Применять</a:t>
            </a:r>
            <a:r>
              <a:rPr lang="ru-RU" sz="2300" dirty="0">
                <a:latin typeface="Times New Roman" pitchFamily="18" charset="0"/>
                <a:cs typeface="Times New Roman" pitchFamily="18" charset="0"/>
              </a:rPr>
              <a:t> методики и организационные технологии, которые работают на формирование читательской грамотности; </a:t>
            </a:r>
          </a:p>
          <a:p>
            <a:pPr algn="just"/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3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Планировать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300" dirty="0">
                <a:latin typeface="Times New Roman" pitchFamily="18" charset="0"/>
                <a:cs typeface="Times New Roman" pitchFamily="18" charset="0"/>
              </a:rPr>
              <a:t>уроки, направленные на формирование читательской грамотности; </a:t>
            </a:r>
          </a:p>
          <a:p>
            <a:pPr algn="just"/>
            <a:r>
              <a:rPr lang="ru-RU" sz="23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3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Разрабатывать</a:t>
            </a:r>
            <a:r>
              <a:rPr lang="ru-RU" sz="2300" dirty="0">
                <a:latin typeface="Times New Roman" pitchFamily="18" charset="0"/>
                <a:cs typeface="Times New Roman" pitchFamily="18" charset="0"/>
              </a:rPr>
              <a:t> учебные задания на существующие группы читательских умений; </a:t>
            </a:r>
          </a:p>
          <a:p>
            <a:pPr algn="just"/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3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Выстраивать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300" dirty="0">
                <a:latin typeface="Times New Roman" pitchFamily="18" charset="0"/>
                <a:cs typeface="Times New Roman" pitchFamily="18" charset="0"/>
              </a:rPr>
              <a:t>регулярное, насыщенное обсуждение прочитанного, которое положительно влияет на формирование читательской грамотности младших школьников; </a:t>
            </a:r>
          </a:p>
          <a:p>
            <a:r>
              <a:rPr lang="ru-RU" sz="23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3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Создавать</a:t>
            </a:r>
            <a:r>
              <a:rPr lang="ru-RU" sz="2300" dirty="0">
                <a:latin typeface="Times New Roman" pitchFamily="18" charset="0"/>
                <a:cs typeface="Times New Roman" pitchFamily="18" charset="0"/>
              </a:rPr>
              <a:t> спокойную рабочую атмосферу на уроке. </a:t>
            </a:r>
            <a:endParaRPr lang="ru-RU" sz="23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3790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95536" y="692696"/>
            <a:ext cx="8352928" cy="54014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300" b="1" dirty="0">
                <a:latin typeface="Times New Roman" pitchFamily="18" charset="0"/>
                <a:cs typeface="Times New Roman" pitchFamily="18" charset="0"/>
              </a:rPr>
              <a:t>Факторы уровня ученика </a:t>
            </a:r>
            <a:r>
              <a:rPr lang="ru-RU" sz="2300" dirty="0">
                <a:latin typeface="Times New Roman" pitchFamily="18" charset="0"/>
                <a:cs typeface="Times New Roman" pitchFamily="18" charset="0"/>
              </a:rPr>
              <a:t>включают в себя то, как ученик строит собственную читательскую деятельность, работу с текстами, с информацией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ru-RU" sz="23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300" b="1" dirty="0" smtClean="0">
                <a:latin typeface="Times New Roman" pitchFamily="18" charset="0"/>
                <a:cs typeface="Times New Roman" pitchFamily="18" charset="0"/>
              </a:rPr>
              <a:t>Важным </a:t>
            </a:r>
            <a:r>
              <a:rPr lang="ru-RU" sz="2300" b="1" dirty="0">
                <a:latin typeface="Times New Roman" pitchFamily="18" charset="0"/>
                <a:cs typeface="Times New Roman" pitchFamily="18" charset="0"/>
              </a:rPr>
              <a:t>является: </a:t>
            </a:r>
          </a:p>
          <a:p>
            <a:pPr marL="342900" indent="-342900" algn="just">
              <a:buFontTx/>
              <a:buChar char="-"/>
            </a:pP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Участие </a:t>
            </a:r>
            <a:r>
              <a:rPr lang="ru-RU" sz="2300" dirty="0">
                <a:latin typeface="Times New Roman" pitchFamily="18" charset="0"/>
                <a:cs typeface="Times New Roman" pitchFamily="18" charset="0"/>
              </a:rPr>
              <a:t>семьи в обучении детей чтению в частности, и взаимодействие с детьми в целом; </a:t>
            </a:r>
            <a:endParaRPr lang="ru-RU" sz="23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Tx/>
              <a:buChar char="-"/>
            </a:pPr>
            <a:endParaRPr lang="ru-RU" sz="23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Tx/>
              <a:buChar char="-"/>
            </a:pP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Наличие </a:t>
            </a:r>
            <a:r>
              <a:rPr lang="ru-RU" sz="2300" dirty="0">
                <a:latin typeface="Times New Roman" pitchFamily="18" charset="0"/>
                <a:cs typeface="Times New Roman" pitchFamily="18" charset="0"/>
              </a:rPr>
              <a:t>домашней библиотеки; </a:t>
            </a:r>
            <a:endParaRPr lang="ru-RU" sz="23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Tx/>
              <a:buChar char="-"/>
            </a:pPr>
            <a:endParaRPr lang="ru-RU" sz="23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Tx/>
              <a:buChar char="-"/>
            </a:pP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Развитие </a:t>
            </a:r>
            <a:r>
              <a:rPr lang="ru-RU" sz="2300" dirty="0">
                <a:latin typeface="Times New Roman" pitchFamily="18" charset="0"/>
                <a:cs typeface="Times New Roman" pitchFamily="18" charset="0"/>
              </a:rPr>
              <a:t>навыков чтения у ребенка до поступления в школу; </a:t>
            </a:r>
            <a:endParaRPr lang="ru-RU" sz="23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Tx/>
              <a:buChar char="-"/>
            </a:pPr>
            <a:endParaRPr lang="ru-RU" sz="23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Tx/>
              <a:buChar char="-"/>
            </a:pP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Обучаемость </a:t>
            </a:r>
            <a:r>
              <a:rPr lang="ru-RU" sz="2300" dirty="0">
                <a:latin typeface="Times New Roman" pitchFamily="18" charset="0"/>
                <a:cs typeface="Times New Roman" pitchFamily="18" charset="0"/>
              </a:rPr>
              <a:t>чтению и читательской грамотности; </a:t>
            </a:r>
            <a:endParaRPr lang="ru-RU" sz="23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Tx/>
              <a:buChar char="-"/>
            </a:pPr>
            <a:endParaRPr lang="ru-RU" sz="23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300" dirty="0">
                <a:latin typeface="Times New Roman" pitchFamily="18" charset="0"/>
                <a:cs typeface="Times New Roman" pitchFamily="18" charset="0"/>
              </a:rPr>
              <a:t>- Дополнительная мотивация при работе с текстом. </a:t>
            </a:r>
          </a:p>
        </p:txBody>
      </p:sp>
    </p:spTree>
    <p:extLst>
      <p:ext uri="{BB962C8B-B14F-4D97-AF65-F5344CB8AC3E}">
        <p14:creationId xmlns:p14="http://schemas.microsoft.com/office/powerpoint/2010/main" val="1776487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24952" y="260648"/>
            <a:ext cx="8167527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к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эффективным средствам формирования следует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относить: </a:t>
            </a:r>
          </a:p>
          <a:p>
            <a:pPr algn="just"/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Tx/>
              <a:buChar char="-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Олимпиады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и конкурсы разного уровня;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Tx/>
              <a:buChar char="-"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Tx/>
              <a:buChar char="-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Классные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соревнования по домашнему чтению с регулярным награждением победителей;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Tx/>
              <a:buChar char="-"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Tx/>
              <a:buChar char="-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Выставки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лучших ученических и творческих работ;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Tx/>
              <a:buChar char="-"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Tx/>
              <a:buChar char="-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Использование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портфолио детских работ и достижений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342900" indent="-342900" algn="just">
              <a:buFontTx/>
              <a:buChar char="-"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Tx/>
              <a:buChar char="-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Возможность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выбора детьми дополнительных образовательных программ;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Tx/>
              <a:buChar char="-"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Tx/>
              <a:buChar char="-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Выполнение исследовательских работ.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6671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1520" y="260648"/>
            <a:ext cx="889248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Педагогические 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умения, которые должны быть сформированы у учителя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ru-RU" sz="2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Компетентность </a:t>
            </a:r>
            <a:r>
              <a:rPr lang="ru-RU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 планировании и подготовке уроков: </a:t>
            </a:r>
          </a:p>
          <a:p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  Высокий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темп работы; </a:t>
            </a:r>
          </a:p>
          <a:p>
            <a:pPr marL="342900" indent="-342900">
              <a:buFontTx/>
              <a:buChar char="-"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Концентрация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и переключение внимания учеников; </a:t>
            </a:r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Tx/>
              <a:buChar char="-"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Многообразие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форм презентации материала: фото, видео, аудио, компьютер. </a:t>
            </a:r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Tx/>
              <a:buChar char="-"/>
            </a:pPr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Компетентность в управлении классом: </a:t>
            </a:r>
          </a:p>
          <a:p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- Максимальная включенность всех учеников; </a:t>
            </a:r>
          </a:p>
          <a:p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- Разнообразие форм работы и заданий; </a:t>
            </a:r>
          </a:p>
          <a:p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- Сотрудничество между учителем и детьми. </a:t>
            </a:r>
          </a:p>
          <a:p>
            <a:endParaRPr lang="ru-RU" sz="2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Создание условий и использование методов, обеспечивающих максимальную активность и самостоятельность: </a:t>
            </a:r>
          </a:p>
          <a:p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- Самостоятельная работа в группах и парах; </a:t>
            </a:r>
          </a:p>
          <a:p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- Эмоциональная вовлеченность учеников; </a:t>
            </a:r>
          </a:p>
          <a:p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- Построение коммуникации между учениками. </a:t>
            </a:r>
          </a:p>
          <a:p>
            <a:pPr marL="342900" indent="-342900">
              <a:buFontTx/>
              <a:buChar char="-"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6174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971600" y="692696"/>
            <a:ext cx="7848872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Планирование своей деятельности для максимального соответствия потребностям учащихся: </a:t>
            </a:r>
          </a:p>
          <a:p>
            <a:endParaRPr lang="ru-RU" sz="2400" b="1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- Дифференциация заданий по сложности и объему; </a:t>
            </a:r>
          </a:p>
          <a:p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- Индивидуальная работа и обратная связь; </a:t>
            </a:r>
          </a:p>
          <a:p>
            <a:pPr marL="342900" indent="-342900">
              <a:buFontTx/>
              <a:buChar char="-"/>
            </a:pP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Использование творческих заданий. </a:t>
            </a:r>
          </a:p>
          <a:p>
            <a:pPr marL="342900" indent="-342900">
              <a:buFontTx/>
              <a:buChar char="-"/>
            </a:pPr>
            <a:endParaRPr lang="ru-RU" sz="240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Tx/>
              <a:buChar char="-"/>
            </a:pPr>
            <a:endParaRPr lang="ru-RU" sz="240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Использование разнообразных методов оценивания: </a:t>
            </a:r>
          </a:p>
          <a:p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- Использование различных инструментов оценивания; </a:t>
            </a:r>
          </a:p>
          <a:p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- Формирующее оценивание; </a:t>
            </a:r>
          </a:p>
          <a:p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- Партнерское оценивание, групповое и индивидуальное самооценивание.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6538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95536" y="476672"/>
            <a:ext cx="8136904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Учащиеся за время обучения в школе должны усовершенствовать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…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………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приобрести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устойчивый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……………..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а также получить возможность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приобрести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………………..,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овладеть различными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……….,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основными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………………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текстов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разных видов, научиться выбирать стратегию чтения в зависимости от учебной задачи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навык рефлексивного чтения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технику </a:t>
            </a:r>
            <a:r>
              <a:rPr lang="ru-RU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чтения</a:t>
            </a:r>
          </a:p>
          <a:p>
            <a:pPr algn="just"/>
            <a:endParaRPr lang="ru-RU" sz="14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навык осмысленного </a:t>
            </a:r>
            <a:r>
              <a:rPr lang="ru-RU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чтения</a:t>
            </a:r>
          </a:p>
          <a:p>
            <a:pPr algn="just"/>
            <a:endParaRPr lang="ru-RU" sz="16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стратегиями чтения</a:t>
            </a:r>
            <a:endParaRPr lang="ru-RU" sz="2400" b="1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видами</a:t>
            </a:r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типами</a:t>
            </a:r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чтения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4492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764704"/>
            <a:ext cx="8496944" cy="504056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Учащиеся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 время обучения в школе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должны усовершенствовать </a:t>
            </a:r>
            <a:r>
              <a:rPr lang="ru-RU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технику чтения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и приобрести устойчивый </a:t>
            </a:r>
            <a:r>
              <a:rPr lang="ru-RU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навык осмысленного чтения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а также получить возможность приобрести </a:t>
            </a:r>
            <a:r>
              <a:rPr lang="ru-RU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навык рефлексивного чтения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овладеть различными </a:t>
            </a:r>
            <a:r>
              <a:rPr lang="ru-RU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видами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типами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чтения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основными </a:t>
            </a:r>
            <a:r>
              <a:rPr lang="ru-RU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стратегиями чтения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текстов разных видов, научиться выбирать стратегию чтения в зависимости от учебной задачи.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96409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476672"/>
            <a:ext cx="8280920" cy="583264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Образовательный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стандарт предполагает работу в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школе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на всех предметах «по формированию и развитию 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основ читательской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компетенции»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0" indent="0" algn="just">
              <a:buNone/>
            </a:pP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Обучающиеся 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овладеют чтением как средством осуществления своих дальнейших планов: продолжения образования и самообразования, осознанного планирования своего актуального и перспективного круга чтения, в том числе досугового.</a:t>
            </a:r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91342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649" t="34126" r="39093" b="15278"/>
          <a:stretch/>
        </p:blipFill>
        <p:spPr bwMode="auto">
          <a:xfrm>
            <a:off x="31576" y="188640"/>
            <a:ext cx="8569153" cy="65423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81550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972616" y="274638"/>
            <a:ext cx="11449272" cy="1143000"/>
          </a:xfrm>
        </p:spPr>
        <p:txBody>
          <a:bodyPr>
            <a:normAutofit fontScale="90000"/>
          </a:bodyPr>
          <a:lstStyle/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23528" y="260648"/>
            <a:ext cx="8496944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Читательская </a:t>
            </a:r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грамотность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– это не только требование времени, но и весьма </a:t>
            </a:r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важный элемент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для</a:t>
            </a:r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итоговой аттестации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 тестах ЕГЭ и ОГЭ по каждому предмету встречаются задания, которые не оценивают никакой предметный результат, а требуют умения прочитать нетекстовый источник (график, таблицу, схему, диаграмму) и сделать вывод, умозаключение, анализ или сравнение его элементов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Три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основных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умения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lvl="0"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1. нахождение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и извлечение информации, </a:t>
            </a:r>
          </a:p>
          <a:p>
            <a:pPr lvl="0"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2. интегрирование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и интерпретирование информации, </a:t>
            </a:r>
          </a:p>
          <a:p>
            <a:pPr lvl="0"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3. осмысление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и оценивание информации. </a:t>
            </a:r>
          </a:p>
          <a:p>
            <a:pPr algn="just"/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?!</a:t>
            </a:r>
          </a:p>
          <a:p>
            <a:pPr algn="just"/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8910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548680"/>
            <a:ext cx="8568952" cy="452596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Для описания достижений учащихся в области сформированности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метапредметных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результатов по смысловому чтению и работе с информацией установлены следующие четыре уровня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недостаточный, 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пониженный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базовый,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повышенный.</a:t>
            </a:r>
          </a:p>
          <a:p>
            <a:pPr marL="0" indent="0" algn="just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Критерием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достижения базового уровня является выполнение более половины заданий, проверяющих 1-ю и 2-ю группы читательских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умений, от 35% до 65%.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0530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908720"/>
            <a:ext cx="8229600" cy="4525963"/>
          </a:xfrm>
        </p:spPr>
        <p:txBody>
          <a:bodyPr/>
          <a:lstStyle/>
          <a:p>
            <a:pPr marL="0" indent="0" algn="just"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Читательская грамотность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– способность человека понимать и использовать письменные тексты, размышлять о них и заниматься чтением для того, чтобы достигать своих целей, расширять свои знания и возможности, участвовать в социальной жизни.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78620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692696"/>
            <a:ext cx="8229600" cy="452596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b="1" dirty="0"/>
              <a:t>Содержание понятия читательская грамотность включает</a:t>
            </a:r>
            <a:r>
              <a:rPr lang="ru-RU" b="1" dirty="0" smtClean="0"/>
              <a:t>:</a:t>
            </a:r>
          </a:p>
          <a:p>
            <a:pPr marL="0" indent="0" algn="just">
              <a:buNone/>
            </a:pPr>
            <a:r>
              <a:rPr lang="ru-RU" dirty="0" smtClean="0"/>
              <a:t> </a:t>
            </a:r>
            <a:r>
              <a:rPr lang="ru-RU" b="1" dirty="0" smtClean="0">
                <a:solidFill>
                  <a:srgbClr val="FF0000"/>
                </a:solidFill>
              </a:rPr>
              <a:t>понимание </a:t>
            </a:r>
            <a:r>
              <a:rPr lang="ru-RU" b="1" dirty="0">
                <a:solidFill>
                  <a:srgbClr val="FF0000"/>
                </a:solidFill>
              </a:rPr>
              <a:t>прочитанного</a:t>
            </a:r>
            <a:r>
              <a:rPr lang="ru-RU" dirty="0"/>
              <a:t>, </a:t>
            </a:r>
            <a:r>
              <a:rPr lang="ru-RU" b="1" dirty="0" smtClean="0"/>
              <a:t>рефлексию</a:t>
            </a:r>
            <a:r>
              <a:rPr lang="ru-RU" dirty="0" smtClean="0"/>
              <a:t> </a:t>
            </a:r>
            <a:r>
              <a:rPr lang="ru-RU" dirty="0"/>
              <a:t>(раздумья о содержании или структуре текста, перенос их на себя, в сферу личного сознания) </a:t>
            </a:r>
            <a:r>
              <a:rPr lang="ru-RU" dirty="0" smtClean="0"/>
              <a:t>и </a:t>
            </a:r>
            <a:r>
              <a:rPr lang="ru-RU" b="1" dirty="0" smtClean="0">
                <a:solidFill>
                  <a:srgbClr val="FF0000"/>
                </a:solidFill>
              </a:rPr>
              <a:t>использование </a:t>
            </a:r>
            <a:r>
              <a:rPr lang="ru-RU" b="1" dirty="0">
                <a:solidFill>
                  <a:srgbClr val="FF0000"/>
                </a:solidFill>
              </a:rPr>
              <a:t>информации прочитанного </a:t>
            </a:r>
            <a:r>
              <a:rPr lang="ru-RU" dirty="0"/>
              <a:t>(использование человеком содержания текста в разных ситуациях деятельности и общения, для участия в жизни общества, экономической, политической, социальной и культурной</a:t>
            </a:r>
            <a:r>
              <a:rPr lang="ru-RU" dirty="0" smtClean="0"/>
              <a:t>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12468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376</TotalTime>
  <Words>1059</Words>
  <Application>Microsoft Office PowerPoint</Application>
  <PresentationFormat>Экран (4:3)</PresentationFormat>
  <Paragraphs>126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21</cp:revision>
  <dcterms:created xsi:type="dcterms:W3CDTF">2019-12-02T01:44:39Z</dcterms:created>
  <dcterms:modified xsi:type="dcterms:W3CDTF">2019-12-02T08:14:14Z</dcterms:modified>
</cp:coreProperties>
</file>